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6"/>
  </p:notesMasterIdLst>
  <p:handoutMasterIdLst>
    <p:handoutMasterId r:id="rId67"/>
  </p:handoutMasterIdLst>
  <p:sldIdLst>
    <p:sldId id="256" r:id="rId5"/>
    <p:sldId id="355" r:id="rId6"/>
    <p:sldId id="379" r:id="rId7"/>
    <p:sldId id="359" r:id="rId8"/>
    <p:sldId id="374" r:id="rId9"/>
    <p:sldId id="328" r:id="rId10"/>
    <p:sldId id="329" r:id="rId11"/>
    <p:sldId id="330" r:id="rId12"/>
    <p:sldId id="331" r:id="rId13"/>
    <p:sldId id="332" r:id="rId14"/>
    <p:sldId id="309" r:id="rId15"/>
    <p:sldId id="300" r:id="rId16"/>
    <p:sldId id="310" r:id="rId17"/>
    <p:sldId id="311" r:id="rId18"/>
    <p:sldId id="371" r:id="rId19"/>
    <p:sldId id="312" r:id="rId20"/>
    <p:sldId id="314" r:id="rId21"/>
    <p:sldId id="315" r:id="rId22"/>
    <p:sldId id="316" r:id="rId23"/>
    <p:sldId id="259" r:id="rId24"/>
    <p:sldId id="260" r:id="rId25"/>
    <p:sldId id="360" r:id="rId26"/>
    <p:sldId id="337" r:id="rId27"/>
    <p:sldId id="334" r:id="rId28"/>
    <p:sldId id="317" r:id="rId29"/>
    <p:sldId id="319" r:id="rId30"/>
    <p:sldId id="335" r:id="rId31"/>
    <p:sldId id="320" r:id="rId32"/>
    <p:sldId id="321" r:id="rId33"/>
    <p:sldId id="322" r:id="rId34"/>
    <p:sldId id="323" r:id="rId35"/>
    <p:sldId id="376" r:id="rId36"/>
    <p:sldId id="361" r:id="rId37"/>
    <p:sldId id="326" r:id="rId38"/>
    <p:sldId id="327" r:id="rId39"/>
    <p:sldId id="339" r:id="rId40"/>
    <p:sldId id="363" r:id="rId41"/>
    <p:sldId id="354" r:id="rId42"/>
    <p:sldId id="377" r:id="rId43"/>
    <p:sldId id="340" r:id="rId44"/>
    <p:sldId id="362" r:id="rId45"/>
    <p:sldId id="343" r:id="rId46"/>
    <p:sldId id="344" r:id="rId47"/>
    <p:sldId id="345" r:id="rId48"/>
    <p:sldId id="372" r:id="rId49"/>
    <p:sldId id="346" r:id="rId50"/>
    <p:sldId id="347" r:id="rId51"/>
    <p:sldId id="348" r:id="rId52"/>
    <p:sldId id="350" r:id="rId53"/>
    <p:sldId id="351" r:id="rId54"/>
    <p:sldId id="352" r:id="rId55"/>
    <p:sldId id="375" r:id="rId56"/>
    <p:sldId id="373" r:id="rId57"/>
    <p:sldId id="378" r:id="rId58"/>
    <p:sldId id="356" r:id="rId59"/>
    <p:sldId id="357" r:id="rId60"/>
    <p:sldId id="358" r:id="rId61"/>
    <p:sldId id="367" r:id="rId62"/>
    <p:sldId id="369" r:id="rId63"/>
    <p:sldId id="368" r:id="rId64"/>
    <p:sldId id="366" r:id="rId65"/>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4" autoAdjust="0"/>
    <p:restoredTop sz="94660"/>
  </p:normalViewPr>
  <p:slideViewPr>
    <p:cSldViewPr snapToGrid="0" snapToObjects="1">
      <p:cViewPr varScale="1">
        <p:scale>
          <a:sx n="91" d="100"/>
          <a:sy n="91" d="100"/>
        </p:scale>
        <p:origin x="66" y="65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62F42DFE-AD7C-4C3E-B1E3-E9E7CB18BE2A}" type="datetimeFigureOut">
              <a:rPr lang="en-US" smtClean="0"/>
              <a:t>4/11/2024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0BBCF1F2-14F6-4824-8191-92E5C56124B7}" type="slidenum">
              <a:rPr lang="en-US" smtClean="0"/>
              <a:t>‹#›</a:t>
            </a:fld>
            <a:endParaRPr lang="en-US"/>
          </a:p>
        </p:txBody>
      </p:sp>
    </p:spTree>
    <p:extLst>
      <p:ext uri="{BB962C8B-B14F-4D97-AF65-F5344CB8AC3E}">
        <p14:creationId xmlns:p14="http://schemas.microsoft.com/office/powerpoint/2010/main" val="5550929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D2296876-D43F-4653-9ECC-E306405758B5}" type="datetimeFigureOut">
              <a:rPr lang="en-US" smtClean="0"/>
              <a:t>4/11/2024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220237C7-9872-44D9-9BBD-854006B36509}" type="slidenum">
              <a:rPr lang="en-US" smtClean="0"/>
              <a:t>‹#›</a:t>
            </a:fld>
            <a:endParaRPr lang="en-US"/>
          </a:p>
        </p:txBody>
      </p:sp>
    </p:spTree>
    <p:extLst>
      <p:ext uri="{BB962C8B-B14F-4D97-AF65-F5344CB8AC3E}">
        <p14:creationId xmlns:p14="http://schemas.microsoft.com/office/powerpoint/2010/main" val="19124805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cap="none" spc="-1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spc="-1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C3BA11-E540-A242-808D-38A12F6E96DD}"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AEFA7-FECF-DE46-B624-D1A0BF8047E4}" type="slidenum">
              <a:rPr lang="en-US" smtClean="0"/>
              <a:t>‹#›</a:t>
            </a:fld>
            <a:endParaRPr lang="en-US"/>
          </a:p>
        </p:txBody>
      </p:sp>
    </p:spTree>
    <p:extLst>
      <p:ext uri="{BB962C8B-B14F-4D97-AF65-F5344CB8AC3E}">
        <p14:creationId xmlns:p14="http://schemas.microsoft.com/office/powerpoint/2010/main" val="236054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3BA11-E540-A242-808D-38A12F6E96DD}"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AEFA7-FECF-DE46-B624-D1A0BF8047E4}" type="slidenum">
              <a:rPr lang="en-US" smtClean="0"/>
              <a:t>‹#›</a:t>
            </a:fld>
            <a:endParaRPr lang="en-US"/>
          </a:p>
        </p:txBody>
      </p:sp>
    </p:spTree>
    <p:extLst>
      <p:ext uri="{BB962C8B-B14F-4D97-AF65-F5344CB8AC3E}">
        <p14:creationId xmlns:p14="http://schemas.microsoft.com/office/powerpoint/2010/main" val="364496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3BA11-E540-A242-808D-38A12F6E96DD}"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AEFA7-FECF-DE46-B624-D1A0BF8047E4}" type="slidenum">
              <a:rPr lang="en-US" smtClean="0"/>
              <a:t>‹#›</a:t>
            </a:fld>
            <a:endParaRPr lang="en-US"/>
          </a:p>
        </p:txBody>
      </p:sp>
    </p:spTree>
    <p:extLst>
      <p:ext uri="{BB962C8B-B14F-4D97-AF65-F5344CB8AC3E}">
        <p14:creationId xmlns:p14="http://schemas.microsoft.com/office/powerpoint/2010/main" val="556178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3BA11-E540-A242-808D-38A12F6E96DD}"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AEFA7-FECF-DE46-B624-D1A0BF8047E4}" type="slidenum">
              <a:rPr lang="en-US" smtClean="0"/>
              <a:t>‹#›</a:t>
            </a:fld>
            <a:endParaRPr lang="en-US"/>
          </a:p>
        </p:txBody>
      </p:sp>
    </p:spTree>
    <p:extLst>
      <p:ext uri="{BB962C8B-B14F-4D97-AF65-F5344CB8AC3E}">
        <p14:creationId xmlns:p14="http://schemas.microsoft.com/office/powerpoint/2010/main" val="27481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none" spc="-1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cap="none" spc="-1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C3BA11-E540-A242-808D-38A12F6E96DD}"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AEFA7-FECF-DE46-B624-D1A0BF8047E4}" type="slidenum">
              <a:rPr lang="en-US" smtClean="0"/>
              <a:t>‹#›</a:t>
            </a:fld>
            <a:endParaRPr lang="en-US"/>
          </a:p>
        </p:txBody>
      </p:sp>
    </p:spTree>
    <p:extLst>
      <p:ext uri="{BB962C8B-B14F-4D97-AF65-F5344CB8AC3E}">
        <p14:creationId xmlns:p14="http://schemas.microsoft.com/office/powerpoint/2010/main" val="2378557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C3BA11-E540-A242-808D-38A12F6E96DD}"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AEFA7-FECF-DE46-B624-D1A0BF8047E4}" type="slidenum">
              <a:rPr lang="en-US" smtClean="0"/>
              <a:t>‹#›</a:t>
            </a:fld>
            <a:endParaRPr lang="en-US"/>
          </a:p>
        </p:txBody>
      </p:sp>
    </p:spTree>
    <p:extLst>
      <p:ext uri="{BB962C8B-B14F-4D97-AF65-F5344CB8AC3E}">
        <p14:creationId xmlns:p14="http://schemas.microsoft.com/office/powerpoint/2010/main" val="363360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C3BA11-E540-A242-808D-38A12F6E96DD}" type="datetimeFigureOut">
              <a:rPr lang="en-US" smtClean="0"/>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0AEFA7-FECF-DE46-B624-D1A0BF8047E4}" type="slidenum">
              <a:rPr lang="en-US" smtClean="0"/>
              <a:t>‹#›</a:t>
            </a:fld>
            <a:endParaRPr lang="en-US"/>
          </a:p>
        </p:txBody>
      </p:sp>
    </p:spTree>
    <p:extLst>
      <p:ext uri="{BB962C8B-B14F-4D97-AF65-F5344CB8AC3E}">
        <p14:creationId xmlns:p14="http://schemas.microsoft.com/office/powerpoint/2010/main" val="390265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C3BA11-E540-A242-808D-38A12F6E96DD}" type="datetimeFigureOut">
              <a:rPr lang="en-US" smtClean="0"/>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AEFA7-FECF-DE46-B624-D1A0BF8047E4}" type="slidenum">
              <a:rPr lang="en-US" smtClean="0"/>
              <a:t>‹#›</a:t>
            </a:fld>
            <a:endParaRPr lang="en-US"/>
          </a:p>
        </p:txBody>
      </p:sp>
    </p:spTree>
    <p:extLst>
      <p:ext uri="{BB962C8B-B14F-4D97-AF65-F5344CB8AC3E}">
        <p14:creationId xmlns:p14="http://schemas.microsoft.com/office/powerpoint/2010/main" val="2350587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3BA11-E540-A242-808D-38A12F6E96DD}" type="datetimeFigureOut">
              <a:rPr lang="en-US" smtClean="0"/>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0AEFA7-FECF-DE46-B624-D1A0BF8047E4}" type="slidenum">
              <a:rPr lang="en-US" smtClean="0"/>
              <a:t>‹#›</a:t>
            </a:fld>
            <a:endParaRPr lang="en-US"/>
          </a:p>
        </p:txBody>
      </p:sp>
    </p:spTree>
    <p:extLst>
      <p:ext uri="{BB962C8B-B14F-4D97-AF65-F5344CB8AC3E}">
        <p14:creationId xmlns:p14="http://schemas.microsoft.com/office/powerpoint/2010/main" val="3691718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C3BA11-E540-A242-808D-38A12F6E96DD}"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AEFA7-FECF-DE46-B624-D1A0BF8047E4}" type="slidenum">
              <a:rPr lang="en-US" smtClean="0"/>
              <a:t>‹#›</a:t>
            </a:fld>
            <a:endParaRPr lang="en-US"/>
          </a:p>
        </p:txBody>
      </p:sp>
    </p:spTree>
    <p:extLst>
      <p:ext uri="{BB962C8B-B14F-4D97-AF65-F5344CB8AC3E}">
        <p14:creationId xmlns:p14="http://schemas.microsoft.com/office/powerpoint/2010/main" val="1443161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C3BA11-E540-A242-808D-38A12F6E96DD}" type="datetimeFigureOut">
              <a:rPr lang="en-US" smtClean="0"/>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AEFA7-FECF-DE46-B624-D1A0BF8047E4}" type="slidenum">
              <a:rPr lang="en-US" smtClean="0"/>
              <a:t>‹#›</a:t>
            </a:fld>
            <a:endParaRPr lang="en-US"/>
          </a:p>
        </p:txBody>
      </p:sp>
    </p:spTree>
    <p:extLst>
      <p:ext uri="{BB962C8B-B14F-4D97-AF65-F5344CB8AC3E}">
        <p14:creationId xmlns:p14="http://schemas.microsoft.com/office/powerpoint/2010/main" val="2653162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C3BA11-E540-A242-808D-38A12F6E96DD}" type="datetimeFigureOut">
              <a:rPr lang="en-US" smtClean="0"/>
              <a:t>4/11/2024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AEFA7-FECF-DE46-B624-D1A0BF8047E4}" type="slidenum">
              <a:rPr lang="en-US" smtClean="0"/>
              <a:t>‹#›</a:t>
            </a:fld>
            <a:endParaRPr lang="en-US"/>
          </a:p>
        </p:txBody>
      </p:sp>
    </p:spTree>
    <p:extLst>
      <p:ext uri="{BB962C8B-B14F-4D97-AF65-F5344CB8AC3E}">
        <p14:creationId xmlns:p14="http://schemas.microsoft.com/office/powerpoint/2010/main" val="2108003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orkshops.genderhealthtraining.com/" TargetMode="External"/><Relationship Id="rId7" Type="http://schemas.openxmlformats.org/officeDocument/2006/relationships/image" Target="../media/image41.png"/><Relationship Id="rId2" Type="http://schemas.openxmlformats.org/officeDocument/2006/relationships/hyperlink" Target="https://www.tandfonline.com/doi/pdf/10.1080/26895269.2022.2100644"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mailto:Danial.Sturgill@sanfordhealth.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932" y="660400"/>
            <a:ext cx="11290852" cy="1888836"/>
          </a:xfrm>
        </p:spPr>
        <p:txBody>
          <a:bodyPr>
            <a:noAutofit/>
          </a:bodyPr>
          <a:lstStyle/>
          <a:p>
            <a:r>
              <a:rPr lang="en-US" sz="4800" dirty="0" smtClean="0">
                <a:latin typeface="Calibri" panose="020F0502020204030204" pitchFamily="34" charset="0"/>
              </a:rPr>
              <a:t>Mental Health in The Gender Diverse Community</a:t>
            </a:r>
            <a:endParaRPr lang="en-US" sz="4800" dirty="0">
              <a:latin typeface="Calibri" panose="020F0502020204030204" pitchFamily="34" charset="0"/>
            </a:endParaRPr>
          </a:p>
        </p:txBody>
      </p:sp>
      <p:sp>
        <p:nvSpPr>
          <p:cNvPr id="3" name="Subtitle 2"/>
          <p:cNvSpPr>
            <a:spLocks noGrp="1"/>
          </p:cNvSpPr>
          <p:nvPr>
            <p:ph type="subTitle" idx="1"/>
          </p:nvPr>
        </p:nvSpPr>
        <p:spPr>
          <a:xfrm>
            <a:off x="189186" y="2407631"/>
            <a:ext cx="11897711" cy="3120810"/>
          </a:xfrm>
        </p:spPr>
        <p:txBody>
          <a:bodyPr>
            <a:normAutofit fontScale="92500" lnSpcReduction="10000"/>
          </a:bodyPr>
          <a:lstStyle/>
          <a:p>
            <a:r>
              <a:rPr lang="en-US" dirty="0" smtClean="0">
                <a:solidFill>
                  <a:schemeClr val="bg1"/>
                </a:solidFill>
              </a:rPr>
              <a:t>North Dakota Family Based Services Conference </a:t>
            </a:r>
          </a:p>
          <a:p>
            <a:r>
              <a:rPr lang="en-US" dirty="0">
                <a:solidFill>
                  <a:schemeClr val="bg1"/>
                </a:solidFill>
              </a:rPr>
              <a:t>	</a:t>
            </a:r>
            <a:r>
              <a:rPr lang="en-US" dirty="0" smtClean="0">
                <a:solidFill>
                  <a:schemeClr val="bg1"/>
                </a:solidFill>
              </a:rPr>
              <a:t>					April 11, 2024</a:t>
            </a:r>
            <a:r>
              <a:rPr lang="en-US" dirty="0" smtClean="0"/>
              <a:t>								</a:t>
            </a:r>
            <a:endParaRPr lang="en-US" dirty="0"/>
          </a:p>
          <a:p>
            <a:r>
              <a:rPr lang="en-US" dirty="0" smtClean="0"/>
              <a:t>Dan </a:t>
            </a:r>
            <a:r>
              <a:rPr lang="en-US" dirty="0"/>
              <a:t>Sturgill, </a:t>
            </a:r>
            <a:r>
              <a:rPr lang="en-US" dirty="0" smtClean="0"/>
              <a:t>Ph.D.</a:t>
            </a:r>
          </a:p>
          <a:p>
            <a:r>
              <a:rPr lang="en-US" dirty="0" smtClean="0"/>
              <a:t>Clinical Psychologist</a:t>
            </a:r>
          </a:p>
          <a:p>
            <a:r>
              <a:rPr lang="en-US" dirty="0" smtClean="0"/>
              <a:t>Sanford Health</a:t>
            </a:r>
          </a:p>
          <a:p>
            <a:r>
              <a:rPr lang="en-US" dirty="0" smtClean="0"/>
              <a:t>Moorhead, MN</a:t>
            </a:r>
            <a:endParaRPr lang="en-US" dirty="0"/>
          </a:p>
          <a:p>
            <a:endParaRPr lang="en-US" dirty="0"/>
          </a:p>
        </p:txBody>
      </p:sp>
    </p:spTree>
    <p:extLst>
      <p:ext uri="{BB962C8B-B14F-4D97-AF65-F5344CB8AC3E}">
        <p14:creationId xmlns:p14="http://schemas.microsoft.com/office/powerpoint/2010/main" val="11049985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6247" y="0"/>
            <a:ext cx="8175655" cy="854473"/>
          </a:xfrm>
        </p:spPr>
        <p:txBody>
          <a:bodyPr>
            <a:normAutofit/>
          </a:bodyPr>
          <a:lstStyle/>
          <a:p>
            <a:r>
              <a:rPr lang="en-US" b="1" dirty="0" smtClean="0"/>
              <a:t>The Gender Universe</a:t>
            </a:r>
            <a:endParaRPr lang="en-US" b="1" dirty="0"/>
          </a:p>
        </p:txBody>
      </p:sp>
      <p:sp>
        <p:nvSpPr>
          <p:cNvPr id="5" name="Content Placeholder 4"/>
          <p:cNvSpPr>
            <a:spLocks noGrp="1"/>
          </p:cNvSpPr>
          <p:nvPr>
            <p:ph idx="1"/>
          </p:nvPr>
        </p:nvSpPr>
        <p:spPr>
          <a:xfrm>
            <a:off x="286247" y="1447801"/>
            <a:ext cx="7628043" cy="4846674"/>
          </a:xfrm>
        </p:spPr>
        <p:txBody>
          <a:bodyPr vert="horz" lIns="91440" tIns="45720" rIns="91440" bIns="45720" rtlCol="0" anchor="t">
            <a:normAutofit fontScale="62500" lnSpcReduction="20000"/>
          </a:bodyPr>
          <a:lstStyle/>
          <a:p>
            <a:pPr marL="742950" indent="-742950">
              <a:buFont typeface="+mj-lt"/>
              <a:buAutoNum type="arabicPeriod"/>
            </a:pPr>
            <a:r>
              <a:rPr lang="en-US" sz="4000" dirty="0" smtClean="0"/>
              <a:t>Is there a gender experience? </a:t>
            </a:r>
          </a:p>
          <a:p>
            <a:pPr marL="0" indent="0">
              <a:buNone/>
            </a:pPr>
            <a:r>
              <a:rPr lang="en-US" sz="4000" dirty="0"/>
              <a:t>	</a:t>
            </a:r>
            <a:r>
              <a:rPr lang="en-US" sz="4000" dirty="0" smtClean="0"/>
              <a:t>					(</a:t>
            </a:r>
            <a:r>
              <a:rPr lang="en-US" sz="4000" dirty="0" err="1" smtClean="0"/>
              <a:t>agender</a:t>
            </a:r>
            <a:r>
              <a:rPr lang="en-US" sz="4000" dirty="0" smtClean="0"/>
              <a:t> versus gender)</a:t>
            </a:r>
          </a:p>
          <a:p>
            <a:pPr marL="742950" indent="-742950">
              <a:buFont typeface="+mj-lt"/>
              <a:buAutoNum type="arabicPeriod"/>
            </a:pPr>
            <a:endParaRPr lang="en-US" sz="4000" dirty="0"/>
          </a:p>
          <a:p>
            <a:pPr marL="0" indent="0">
              <a:buNone/>
            </a:pPr>
            <a:r>
              <a:rPr lang="en-US" sz="4000" dirty="0" smtClean="0"/>
              <a:t>2. 	   Is the gender experience binary? </a:t>
            </a:r>
          </a:p>
          <a:p>
            <a:pPr marL="0" indent="0">
              <a:buNone/>
            </a:pPr>
            <a:r>
              <a:rPr lang="en-US" sz="4000" dirty="0"/>
              <a:t>	</a:t>
            </a:r>
            <a:r>
              <a:rPr lang="en-US" sz="4000" dirty="0" smtClean="0"/>
              <a:t>					</a:t>
            </a:r>
            <a:r>
              <a:rPr lang="en-US" sz="4000" dirty="0"/>
              <a:t>(</a:t>
            </a:r>
            <a:r>
              <a:rPr lang="en-US" sz="4000" dirty="0" err="1"/>
              <a:t>nonbinary</a:t>
            </a:r>
            <a:r>
              <a:rPr lang="en-US" sz="4000" dirty="0"/>
              <a:t> versus </a:t>
            </a:r>
            <a:r>
              <a:rPr lang="en-US" sz="4000" dirty="0" smtClean="0"/>
              <a:t>transgender)</a:t>
            </a:r>
          </a:p>
          <a:p>
            <a:pPr marL="0" indent="0">
              <a:buNone/>
            </a:pPr>
            <a:r>
              <a:rPr lang="en-US" sz="4000" dirty="0"/>
              <a:t>	</a:t>
            </a:r>
            <a:r>
              <a:rPr lang="en-US" sz="4000" dirty="0" smtClean="0"/>
              <a:t>				  	</a:t>
            </a:r>
            <a:endParaRPr lang="en-US" sz="4000" dirty="0"/>
          </a:p>
          <a:p>
            <a:pPr marL="742950" indent="-742950">
              <a:buAutoNum type="arabicPeriod" startAt="3"/>
            </a:pPr>
            <a:r>
              <a:rPr lang="en-US" sz="4000" dirty="0" smtClean="0"/>
              <a:t>Is the gender experience a mixture? </a:t>
            </a:r>
          </a:p>
          <a:p>
            <a:pPr marL="0" indent="0">
              <a:buNone/>
            </a:pPr>
            <a:r>
              <a:rPr lang="en-US" sz="4000" dirty="0"/>
              <a:t>	</a:t>
            </a:r>
            <a:r>
              <a:rPr lang="en-US" sz="4000" dirty="0" smtClean="0"/>
              <a:t>					(</a:t>
            </a:r>
            <a:r>
              <a:rPr lang="en-US" sz="4000" dirty="0" err="1" smtClean="0"/>
              <a:t>bigender</a:t>
            </a:r>
            <a:r>
              <a:rPr lang="en-US" sz="4000" dirty="0" smtClean="0"/>
              <a:t> versus </a:t>
            </a:r>
            <a:r>
              <a:rPr lang="en-US" sz="4000" dirty="0" err="1" smtClean="0"/>
              <a:t>monogender</a:t>
            </a:r>
            <a:r>
              <a:rPr lang="en-US" sz="4000" dirty="0" smtClean="0"/>
              <a:t>)</a:t>
            </a:r>
          </a:p>
          <a:p>
            <a:pPr marL="742950" indent="-742950">
              <a:buFont typeface="+mj-lt"/>
              <a:buAutoNum type="arabicPeriod"/>
            </a:pPr>
            <a:endParaRPr lang="en-US" sz="4000" dirty="0"/>
          </a:p>
          <a:p>
            <a:pPr marL="742950" indent="-742950">
              <a:buAutoNum type="arabicPeriod" startAt="4"/>
            </a:pPr>
            <a:r>
              <a:rPr lang="en-US" sz="4000" dirty="0" smtClean="0"/>
              <a:t>Is the gender experience fluctuating? </a:t>
            </a:r>
          </a:p>
          <a:p>
            <a:pPr marL="0" indent="0">
              <a:buNone/>
            </a:pPr>
            <a:r>
              <a:rPr lang="en-US" sz="4000" dirty="0"/>
              <a:t>	</a:t>
            </a:r>
            <a:r>
              <a:rPr lang="en-US" sz="4000" dirty="0" smtClean="0"/>
              <a:t>					(gender fluid versus stable) </a:t>
            </a:r>
          </a:p>
          <a:p>
            <a:pPr marL="0" indent="0">
              <a:buNone/>
            </a:pPr>
            <a:endParaRPr lang="en-US" sz="4000" dirty="0"/>
          </a:p>
          <a:p>
            <a:pPr marL="457200" indent="-457200">
              <a:buAutoNum type="arabicPeriod"/>
            </a:pPr>
            <a:endParaRPr lang="en-US" sz="2400" dirty="0"/>
          </a:p>
        </p:txBody>
      </p:sp>
      <p:pic>
        <p:nvPicPr>
          <p:cNvPr id="2" name="Picture 1"/>
          <p:cNvPicPr>
            <a:picLocks noChangeAspect="1"/>
          </p:cNvPicPr>
          <p:nvPr/>
        </p:nvPicPr>
        <p:blipFill>
          <a:blip r:embed="rId2"/>
          <a:stretch>
            <a:fillRect/>
          </a:stretch>
        </p:blipFill>
        <p:spPr>
          <a:xfrm>
            <a:off x="7621073" y="1623126"/>
            <a:ext cx="4588537" cy="3780589"/>
          </a:xfrm>
          <a:prstGeom prst="rect">
            <a:avLst/>
          </a:prstGeom>
        </p:spPr>
      </p:pic>
      <p:sp>
        <p:nvSpPr>
          <p:cNvPr id="6" name="TextBox 5"/>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8</a:t>
            </a:r>
            <a:endParaRPr lang="en-US" sz="2800" dirty="0">
              <a:solidFill>
                <a:srgbClr val="00B050"/>
              </a:solidFill>
            </a:endParaRPr>
          </a:p>
        </p:txBody>
      </p:sp>
    </p:spTree>
    <p:extLst>
      <p:ext uri="{BB962C8B-B14F-4D97-AF65-F5344CB8AC3E}">
        <p14:creationId xmlns:p14="http://schemas.microsoft.com/office/powerpoint/2010/main" val="328954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1000"/>
                                        <p:tgtEl>
                                          <p:spTgt spid="5">
                                            <p:txEl>
                                              <p:pRg st="4" end="4"/>
                                            </p:txEl>
                                          </p:spTgt>
                                        </p:tgtEl>
                                      </p:cBhvr>
                                    </p:animEffect>
                                    <p:anim calcmode="lin" valueType="num">
                                      <p:cBhvr>
                                        <p:cTn id="2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1000"/>
                                        <p:tgtEl>
                                          <p:spTgt spid="5">
                                            <p:txEl>
                                              <p:pRg st="5" end="5"/>
                                            </p:txEl>
                                          </p:spTgt>
                                        </p:tgtEl>
                                      </p:cBhvr>
                                    </p:animEffect>
                                    <p:anim calcmode="lin" valueType="num">
                                      <p:cBhvr>
                                        <p:cTn id="3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fade">
                                      <p:cBhvr>
                                        <p:cTn id="38" dur="1000"/>
                                        <p:tgtEl>
                                          <p:spTgt spid="5">
                                            <p:txEl>
                                              <p:pRg st="6" end="6"/>
                                            </p:txEl>
                                          </p:spTgt>
                                        </p:tgtEl>
                                      </p:cBhvr>
                                    </p:animEffect>
                                    <p:anim calcmode="lin" valueType="num">
                                      <p:cBhvr>
                                        <p:cTn id="3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animEffect transition="in" filter="fade">
                                      <p:cBhvr>
                                        <p:cTn id="45" dur="1000"/>
                                        <p:tgtEl>
                                          <p:spTgt spid="5">
                                            <p:txEl>
                                              <p:pRg st="7" end="7"/>
                                            </p:txEl>
                                          </p:spTgt>
                                        </p:tgtEl>
                                      </p:cBhvr>
                                    </p:animEffect>
                                    <p:anim calcmode="lin" valueType="num">
                                      <p:cBhvr>
                                        <p:cTn id="46"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1000"/>
                                        <p:tgtEl>
                                          <p:spTgt spid="5">
                                            <p:txEl>
                                              <p:pRg st="9" end="9"/>
                                            </p:txEl>
                                          </p:spTgt>
                                        </p:tgtEl>
                                      </p:cBhvr>
                                    </p:animEffect>
                                    <p:anim calcmode="lin" valueType="num">
                                      <p:cBhvr>
                                        <p:cTn id="53"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5">
                                            <p:txEl>
                                              <p:pRg st="10" end="10"/>
                                            </p:txEl>
                                          </p:spTgt>
                                        </p:tgtEl>
                                        <p:attrNameLst>
                                          <p:attrName>style.visibility</p:attrName>
                                        </p:attrNameLst>
                                      </p:cBhvr>
                                      <p:to>
                                        <p:strVal val="visible"/>
                                      </p:to>
                                    </p:set>
                                    <p:animEffect transition="in" filter="fade">
                                      <p:cBhvr>
                                        <p:cTn id="59" dur="1000"/>
                                        <p:tgtEl>
                                          <p:spTgt spid="5">
                                            <p:txEl>
                                              <p:pRg st="10" end="10"/>
                                            </p:txEl>
                                          </p:spTgt>
                                        </p:tgtEl>
                                      </p:cBhvr>
                                    </p:animEffect>
                                    <p:anim calcmode="lin" valueType="num">
                                      <p:cBhvr>
                                        <p:cTn id="60"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2"/>
                                        </p:tgtEl>
                                        <p:attrNameLst>
                                          <p:attrName>style.visibility</p:attrName>
                                        </p:attrNameLst>
                                      </p:cBhvr>
                                      <p:to>
                                        <p:strVal val="visible"/>
                                      </p:to>
                                    </p:set>
                                    <p:anim calcmode="lin" valueType="num">
                                      <p:cBhvr>
                                        <p:cTn id="66" dur="5000" fill="hold"/>
                                        <p:tgtEl>
                                          <p:spTgt spid="2"/>
                                        </p:tgtEl>
                                        <p:attrNameLst>
                                          <p:attrName>ppt_w</p:attrName>
                                        </p:attrNameLst>
                                      </p:cBhvr>
                                      <p:tavLst>
                                        <p:tav tm="0">
                                          <p:val>
                                            <p:fltVal val="0"/>
                                          </p:val>
                                        </p:tav>
                                        <p:tav tm="100000">
                                          <p:val>
                                            <p:strVal val="#ppt_w"/>
                                          </p:val>
                                        </p:tav>
                                      </p:tavLst>
                                    </p:anim>
                                    <p:anim calcmode="lin" valueType="num">
                                      <p:cBhvr>
                                        <p:cTn id="67" dur="5000" fill="hold"/>
                                        <p:tgtEl>
                                          <p:spTgt spid="2"/>
                                        </p:tgtEl>
                                        <p:attrNameLst>
                                          <p:attrName>ppt_h</p:attrName>
                                        </p:attrNameLst>
                                      </p:cBhvr>
                                      <p:tavLst>
                                        <p:tav tm="0">
                                          <p:val>
                                            <p:fltVal val="0"/>
                                          </p:val>
                                        </p:tav>
                                        <p:tav tm="100000">
                                          <p:val>
                                            <p:strVal val="#ppt_h"/>
                                          </p:val>
                                        </p:tav>
                                      </p:tavLst>
                                    </p:anim>
                                    <p:animEffect transition="in" filter="fade">
                                      <p:cBhvr>
                                        <p:cTn id="68"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5774" y="-1"/>
            <a:ext cx="8396251" cy="6440557"/>
          </a:xfrm>
          <a:prstGeom prst="rect">
            <a:avLst/>
          </a:prstGeom>
        </p:spPr>
      </p:pic>
      <p:sp>
        <p:nvSpPr>
          <p:cNvPr id="3" name="TextBox 2"/>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9</a:t>
            </a:r>
            <a:endParaRPr lang="en-US" sz="2800" dirty="0">
              <a:solidFill>
                <a:srgbClr val="00B050"/>
              </a:solidFill>
            </a:endParaRPr>
          </a:p>
        </p:txBody>
      </p:sp>
    </p:spTree>
    <p:extLst>
      <p:ext uri="{BB962C8B-B14F-4D97-AF65-F5344CB8AC3E}">
        <p14:creationId xmlns:p14="http://schemas.microsoft.com/office/powerpoint/2010/main" val="481333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7687"/>
            <a:ext cx="8229600" cy="913565"/>
          </a:xfrm>
        </p:spPr>
        <p:txBody>
          <a:bodyPr>
            <a:normAutofit/>
          </a:bodyPr>
          <a:lstStyle/>
          <a:p>
            <a:r>
              <a:rPr lang="en-US" dirty="0" smtClean="0"/>
              <a:t>WHAT WE KNOW</a:t>
            </a:r>
            <a:endParaRPr lang="en-US" dirty="0"/>
          </a:p>
        </p:txBody>
      </p:sp>
      <p:sp>
        <p:nvSpPr>
          <p:cNvPr id="3" name="Content Placeholder 2"/>
          <p:cNvSpPr>
            <a:spLocks noGrp="1"/>
          </p:cNvSpPr>
          <p:nvPr>
            <p:ph idx="1"/>
          </p:nvPr>
        </p:nvSpPr>
        <p:spPr>
          <a:xfrm>
            <a:off x="1981200" y="636423"/>
            <a:ext cx="8229600" cy="5964074"/>
          </a:xfrm>
        </p:spPr>
        <p:txBody>
          <a:bodyPr/>
          <a:lstStyle/>
          <a:p>
            <a:r>
              <a:rPr lang="en-US" sz="2800" dirty="0"/>
              <a:t>Gender and Sexual Diversity is a part of nature</a:t>
            </a:r>
          </a:p>
          <a:p>
            <a:pPr marL="0" indent="0">
              <a:buNone/>
            </a:pPr>
            <a:r>
              <a:rPr lang="en-US" sz="2800" dirty="0"/>
              <a:t>    </a:t>
            </a:r>
          </a:p>
          <a:p>
            <a:endParaRPr lang="en-US" dirty="0" smtClean="0"/>
          </a:p>
          <a:p>
            <a:endParaRPr lang="en-US" dirty="0"/>
          </a:p>
          <a:p>
            <a:endParaRPr lang="en-US" dirty="0" smtClean="0"/>
          </a:p>
          <a:p>
            <a:r>
              <a:rPr lang="en-US" dirty="0" smtClean="0"/>
              <a:t>Conversion Therapy Does not work </a:t>
            </a:r>
          </a:p>
          <a:p>
            <a:pPr lvl="1"/>
            <a:r>
              <a:rPr lang="en-US" dirty="0" smtClean="0"/>
              <a:t>Does not work </a:t>
            </a:r>
          </a:p>
          <a:p>
            <a:pPr lvl="1"/>
            <a:r>
              <a:rPr lang="en-US" dirty="0" smtClean="0"/>
              <a:t>Does damage </a:t>
            </a:r>
          </a:p>
          <a:p>
            <a:pPr lvl="1"/>
            <a:r>
              <a:rPr lang="en-US" dirty="0" smtClean="0"/>
              <a:t>Rejected by medical establishment</a:t>
            </a:r>
          </a:p>
          <a:p>
            <a:pPr lvl="1"/>
            <a:r>
              <a:rPr lang="en-US" dirty="0" smtClean="0"/>
              <a:t>22 states have banned this therapy</a:t>
            </a:r>
          </a:p>
          <a:p>
            <a:pPr lvl="1"/>
            <a:r>
              <a:rPr lang="en-US" sz="2000" b="1" dirty="0" smtClean="0">
                <a:solidFill>
                  <a:srgbClr val="7030A0"/>
                </a:solidFill>
              </a:rPr>
              <a:t>ND social workers have a ban</a:t>
            </a:r>
          </a:p>
          <a:p>
            <a:endParaRPr lang="en-US" dirty="0"/>
          </a:p>
        </p:txBody>
      </p:sp>
      <p:pic>
        <p:nvPicPr>
          <p:cNvPr id="4" name="Picture 3"/>
          <p:cNvPicPr>
            <a:picLocks noChangeAspect="1"/>
          </p:cNvPicPr>
          <p:nvPr/>
        </p:nvPicPr>
        <p:blipFill>
          <a:blip r:embed="rId2"/>
          <a:stretch>
            <a:fillRect/>
          </a:stretch>
        </p:blipFill>
        <p:spPr>
          <a:xfrm>
            <a:off x="9256578" y="2906219"/>
            <a:ext cx="2336332" cy="3219945"/>
          </a:xfrm>
          <a:prstGeom prst="rect">
            <a:avLst/>
          </a:prstGeom>
        </p:spPr>
      </p:pic>
      <p:pic>
        <p:nvPicPr>
          <p:cNvPr id="5" name="Picture 4"/>
          <p:cNvPicPr>
            <a:picLocks noChangeAspect="1"/>
          </p:cNvPicPr>
          <p:nvPr/>
        </p:nvPicPr>
        <p:blipFill>
          <a:blip r:embed="rId3"/>
          <a:stretch>
            <a:fillRect/>
          </a:stretch>
        </p:blipFill>
        <p:spPr>
          <a:xfrm>
            <a:off x="2757693" y="1545114"/>
            <a:ext cx="1184763" cy="1836178"/>
          </a:xfrm>
          <a:prstGeom prst="rect">
            <a:avLst/>
          </a:prstGeom>
        </p:spPr>
      </p:pic>
      <p:pic>
        <p:nvPicPr>
          <p:cNvPr id="6" name="Picture 5"/>
          <p:cNvPicPr>
            <a:picLocks noChangeAspect="1"/>
          </p:cNvPicPr>
          <p:nvPr/>
        </p:nvPicPr>
        <p:blipFill>
          <a:blip r:embed="rId4"/>
          <a:stretch>
            <a:fillRect/>
          </a:stretch>
        </p:blipFill>
        <p:spPr>
          <a:xfrm>
            <a:off x="4616535" y="1160924"/>
            <a:ext cx="1577956" cy="2014470"/>
          </a:xfrm>
          <a:prstGeom prst="rect">
            <a:avLst/>
          </a:prstGeom>
        </p:spPr>
      </p:pic>
      <p:pic>
        <p:nvPicPr>
          <p:cNvPr id="7" name="Picture 6"/>
          <p:cNvPicPr>
            <a:picLocks noChangeAspect="1"/>
          </p:cNvPicPr>
          <p:nvPr/>
        </p:nvPicPr>
        <p:blipFill>
          <a:blip r:embed="rId5"/>
          <a:stretch>
            <a:fillRect/>
          </a:stretch>
        </p:blipFill>
        <p:spPr>
          <a:xfrm>
            <a:off x="6868572" y="1545114"/>
            <a:ext cx="1085963" cy="1803204"/>
          </a:xfrm>
          <a:prstGeom prst="rect">
            <a:avLst/>
          </a:prstGeom>
        </p:spPr>
      </p:pic>
      <p:sp>
        <p:nvSpPr>
          <p:cNvPr id="8" name="TextBox 7"/>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10</a:t>
            </a:r>
            <a:endParaRPr lang="en-US" sz="2800" dirty="0">
              <a:solidFill>
                <a:srgbClr val="00B050"/>
              </a:solidFill>
            </a:endParaRPr>
          </a:p>
        </p:txBody>
      </p:sp>
    </p:spTree>
    <p:extLst>
      <p:ext uri="{BB962C8B-B14F-4D97-AF65-F5344CB8AC3E}">
        <p14:creationId xmlns:p14="http://schemas.microsoft.com/office/powerpoint/2010/main" val="127042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fade">
                                      <p:cBhvr>
                                        <p:cTn id="56" dur="1000"/>
                                        <p:tgtEl>
                                          <p:spTgt spid="3">
                                            <p:txEl>
                                              <p:pRg st="10" end="10"/>
                                            </p:txEl>
                                          </p:spTgt>
                                        </p:tgtEl>
                                      </p:cBhvr>
                                    </p:animEffect>
                                    <p:anim calcmode="lin" valueType="num">
                                      <p:cBhvr>
                                        <p:cTn id="5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2"/>
            <a:ext cx="12192000" cy="1028755"/>
          </a:xfrm>
        </p:spPr>
        <p:txBody>
          <a:bodyPr>
            <a:normAutofit/>
          </a:bodyPr>
          <a:lstStyle/>
          <a:p>
            <a:r>
              <a:rPr lang="en-US" b="1" dirty="0" smtClean="0"/>
              <a:t>Important Gender </a:t>
            </a:r>
            <a:r>
              <a:rPr lang="en-US" b="1" dirty="0"/>
              <a:t>Health Care Concepts</a:t>
            </a:r>
          </a:p>
        </p:txBody>
      </p:sp>
      <p:sp>
        <p:nvSpPr>
          <p:cNvPr id="3" name="Content Placeholder 2"/>
          <p:cNvSpPr>
            <a:spLocks noGrp="1"/>
          </p:cNvSpPr>
          <p:nvPr>
            <p:ph idx="1"/>
          </p:nvPr>
        </p:nvSpPr>
        <p:spPr>
          <a:xfrm>
            <a:off x="609600" y="1031358"/>
            <a:ext cx="10972800" cy="5635256"/>
          </a:xfrm>
        </p:spPr>
        <p:txBody>
          <a:bodyPr vert="horz" lIns="91440" tIns="45720" rIns="91440" bIns="45720" rtlCol="0" anchor="t">
            <a:normAutofit lnSpcReduction="10000"/>
          </a:bodyPr>
          <a:lstStyle/>
          <a:p>
            <a:pPr marL="0" indent="0">
              <a:buNone/>
            </a:pPr>
            <a:r>
              <a:rPr lang="en-US" dirty="0"/>
              <a:t>1.  </a:t>
            </a:r>
            <a:r>
              <a:rPr lang="en-US" dirty="0" smtClean="0"/>
              <a:t>Youth </a:t>
            </a:r>
            <a:r>
              <a:rPr lang="en-US" dirty="0"/>
              <a:t>know their identities, and we need to affirm them.</a:t>
            </a:r>
          </a:p>
          <a:p>
            <a:pPr marL="0" indent="0">
              <a:buNone/>
            </a:pPr>
            <a:r>
              <a:rPr lang="en-US" dirty="0"/>
              <a:t> </a:t>
            </a:r>
          </a:p>
          <a:p>
            <a:pPr marL="0" indent="0">
              <a:buNone/>
            </a:pPr>
            <a:r>
              <a:rPr lang="en-US" dirty="0"/>
              <a:t>2.  Identities are not diagnoses.	</a:t>
            </a:r>
          </a:p>
          <a:p>
            <a:pPr marL="0" indent="0">
              <a:buNone/>
            </a:pPr>
            <a:endParaRPr lang="en-US" dirty="0"/>
          </a:p>
          <a:p>
            <a:pPr marL="0" indent="0">
              <a:buNone/>
            </a:pPr>
            <a:r>
              <a:rPr lang="en-US" dirty="0"/>
              <a:t>3.  We all have a role in working with gender expansive  	  	 patients </a:t>
            </a:r>
          </a:p>
          <a:p>
            <a:pPr marL="0" indent="0">
              <a:buNone/>
            </a:pPr>
            <a:endParaRPr lang="en-US" dirty="0"/>
          </a:p>
          <a:p>
            <a:pPr marL="0" indent="0">
              <a:buNone/>
            </a:pPr>
            <a:r>
              <a:rPr lang="en-US" dirty="0"/>
              <a:t>4.  There is no single treatment path for gender dysphoria. </a:t>
            </a:r>
          </a:p>
          <a:p>
            <a:pPr marL="0" indent="0">
              <a:buNone/>
            </a:pPr>
            <a:endParaRPr lang="en-US" dirty="0"/>
          </a:p>
          <a:p>
            <a:pPr marL="0" indent="0">
              <a:buNone/>
            </a:pPr>
            <a:r>
              <a:rPr lang="en-US" dirty="0"/>
              <a:t>5.  Treatment is available. </a:t>
            </a:r>
          </a:p>
          <a:p>
            <a:endParaRPr lang="en-US"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11</a:t>
            </a:r>
            <a:endParaRPr lang="en-US" sz="2800" dirty="0">
              <a:solidFill>
                <a:srgbClr val="00B050"/>
              </a:solidFill>
            </a:endParaRPr>
          </a:p>
        </p:txBody>
      </p:sp>
    </p:spTree>
    <p:extLst>
      <p:ext uri="{BB962C8B-B14F-4D97-AF65-F5344CB8AC3E}">
        <p14:creationId xmlns:p14="http://schemas.microsoft.com/office/powerpoint/2010/main" val="166037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p:cTn id="35"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88" y="127591"/>
            <a:ext cx="12032512" cy="2083982"/>
          </a:xfrm>
        </p:spPr>
        <p:txBody>
          <a:bodyPr>
            <a:normAutofit/>
          </a:bodyPr>
          <a:lstStyle/>
          <a:p>
            <a:r>
              <a:rPr lang="en-US" sz="4800" b="1" dirty="0"/>
              <a:t>People know their identities, and we need to affirm them as they evolve.</a:t>
            </a:r>
          </a:p>
        </p:txBody>
      </p:sp>
      <p:sp>
        <p:nvSpPr>
          <p:cNvPr id="3" name="Content Placeholder 2"/>
          <p:cNvSpPr>
            <a:spLocks noGrp="1"/>
          </p:cNvSpPr>
          <p:nvPr>
            <p:ph idx="1"/>
          </p:nvPr>
        </p:nvSpPr>
        <p:spPr>
          <a:xfrm>
            <a:off x="0" y="3136605"/>
            <a:ext cx="12192000" cy="3115339"/>
          </a:xfrm>
        </p:spPr>
        <p:txBody>
          <a:bodyPr>
            <a:normAutofit/>
          </a:bodyPr>
          <a:lstStyle/>
          <a:p>
            <a:endParaRPr lang="en-US" sz="4000" dirty="0">
              <a:solidFill>
                <a:schemeClr val="tx2">
                  <a:lumMod val="50000"/>
                  <a:lumOff val="50000"/>
                </a:schemeClr>
              </a:solidFill>
            </a:endParaRPr>
          </a:p>
          <a:p>
            <a:endParaRPr lang="en-US" sz="4000" dirty="0">
              <a:solidFill>
                <a:schemeClr val="accent6">
                  <a:lumMod val="50000"/>
                </a:schemeClr>
              </a:solidFill>
            </a:endParaRPr>
          </a:p>
          <a:p>
            <a:endParaRPr lang="en-US" dirty="0">
              <a:solidFill>
                <a:schemeClr val="tx2">
                  <a:lumMod val="50000"/>
                  <a:lumOff val="50000"/>
                </a:schemeClr>
              </a:solidFill>
            </a:endParaRPr>
          </a:p>
        </p:txBody>
      </p:sp>
      <p:sp>
        <p:nvSpPr>
          <p:cNvPr id="4" name="TextBox 3"/>
          <p:cNvSpPr txBox="1"/>
          <p:nvPr/>
        </p:nvSpPr>
        <p:spPr>
          <a:xfrm>
            <a:off x="680484" y="2326067"/>
            <a:ext cx="10843436" cy="4678204"/>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rgbClr val="008000"/>
                </a:solidFill>
              </a:rPr>
              <a:t>People understand gender from an early age</a:t>
            </a:r>
          </a:p>
          <a:p>
            <a:pPr marL="457200" indent="-457200">
              <a:buFont typeface="Arial" panose="020B0604020202020204" pitchFamily="34" charset="0"/>
              <a:buChar char="•"/>
            </a:pPr>
            <a:endParaRPr lang="en-US" sz="3200" dirty="0">
              <a:solidFill>
                <a:srgbClr val="008000"/>
              </a:solidFill>
            </a:endParaRPr>
          </a:p>
          <a:p>
            <a:pPr marL="457200" indent="-457200">
              <a:buFont typeface="Arial" panose="020B0604020202020204" pitchFamily="34" charset="0"/>
              <a:buChar char="•"/>
            </a:pPr>
            <a:r>
              <a:rPr lang="en-US" sz="3200" dirty="0">
                <a:solidFill>
                  <a:srgbClr val="008000"/>
                </a:solidFill>
              </a:rPr>
              <a:t>Societal expectations may make this go underground</a:t>
            </a:r>
          </a:p>
          <a:p>
            <a:pPr marL="457200" indent="-457200">
              <a:buFont typeface="Arial" panose="020B0604020202020204" pitchFamily="34" charset="0"/>
              <a:buChar char="•"/>
            </a:pPr>
            <a:endParaRPr lang="en-US" sz="3200" dirty="0">
              <a:solidFill>
                <a:srgbClr val="008000"/>
              </a:solidFill>
            </a:endParaRPr>
          </a:p>
          <a:p>
            <a:pPr marL="457200" indent="-457200">
              <a:buFont typeface="Arial" panose="020B0604020202020204" pitchFamily="34" charset="0"/>
              <a:buChar char="•"/>
            </a:pPr>
            <a:r>
              <a:rPr lang="en-US" sz="3200" dirty="0">
                <a:solidFill>
                  <a:srgbClr val="008000"/>
                </a:solidFill>
              </a:rPr>
              <a:t>Puberty often exacerbates the incongruence</a:t>
            </a:r>
          </a:p>
          <a:p>
            <a:pPr marL="457200" indent="-457200">
              <a:buFont typeface="Arial" panose="020B0604020202020204" pitchFamily="34" charset="0"/>
              <a:buChar char="•"/>
            </a:pPr>
            <a:endParaRPr lang="en-US" sz="3200" dirty="0">
              <a:solidFill>
                <a:srgbClr val="008000"/>
              </a:solidFill>
            </a:endParaRPr>
          </a:p>
          <a:p>
            <a:pPr marL="457200" indent="-457200">
              <a:buFont typeface="Arial" panose="020B0604020202020204" pitchFamily="34" charset="0"/>
              <a:buChar char="•"/>
            </a:pPr>
            <a:r>
              <a:rPr lang="en-US" sz="3200" dirty="0">
                <a:solidFill>
                  <a:srgbClr val="008000"/>
                </a:solidFill>
              </a:rPr>
              <a:t>Let people guide language about who they are</a:t>
            </a:r>
            <a:endParaRPr lang="en-US" sz="2800" dirty="0">
              <a:solidFill>
                <a:srgbClr val="008000"/>
              </a:solidFill>
            </a:endParaRPr>
          </a:p>
          <a:p>
            <a:pPr marL="457200" indent="-457200">
              <a:buFont typeface="Arial" panose="020B0604020202020204" pitchFamily="34" charset="0"/>
              <a:buChar char="•"/>
            </a:pPr>
            <a:endParaRPr lang="en-US" sz="2800" dirty="0">
              <a:solidFill>
                <a:schemeClr val="accent1">
                  <a:lumMod val="75000"/>
                </a:schemeClr>
              </a:solidFill>
            </a:endParaRPr>
          </a:p>
          <a:p>
            <a:pPr marL="457200" indent="-457200">
              <a:buFont typeface="Arial" panose="020B0604020202020204" pitchFamily="34" charset="0"/>
              <a:buChar char="•"/>
            </a:pPr>
            <a:endParaRPr lang="en-US" sz="2800" dirty="0">
              <a:solidFill>
                <a:schemeClr val="accent1">
                  <a:lumMod val="75000"/>
                </a:schemeClr>
              </a:solidFill>
            </a:endParaRPr>
          </a:p>
          <a:p>
            <a:endParaRPr lang="en-US" dirty="0"/>
          </a:p>
        </p:txBody>
      </p:sp>
      <p:sp>
        <p:nvSpPr>
          <p:cNvPr id="5" name="TextBox 4"/>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12</a:t>
            </a:r>
            <a:endParaRPr lang="en-US" sz="2800" dirty="0">
              <a:solidFill>
                <a:srgbClr val="00B050"/>
              </a:solidFill>
            </a:endParaRPr>
          </a:p>
        </p:txBody>
      </p:sp>
    </p:spTree>
    <p:extLst>
      <p:ext uri="{BB962C8B-B14F-4D97-AF65-F5344CB8AC3E}">
        <p14:creationId xmlns:p14="http://schemas.microsoft.com/office/powerpoint/2010/main" val="271667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p:cTn id="23"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p:cTn id="31"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887" y="1070018"/>
            <a:ext cx="8229600" cy="509133"/>
          </a:xfrm>
        </p:spPr>
        <p:txBody>
          <a:bodyPr>
            <a:normAutofit fontScale="90000"/>
          </a:bodyPr>
          <a:lstStyle/>
          <a:p>
            <a:r>
              <a:rPr lang="en-US" b="1" dirty="0">
                <a:latin typeface="Calibri" panose="020F0502020204030204" pitchFamily="34" charset="0"/>
              </a:rPr>
              <a:t> </a:t>
            </a:r>
            <a:r>
              <a:rPr lang="en-US" b="1" dirty="0">
                <a:solidFill>
                  <a:srgbClr val="008000"/>
                </a:solidFill>
                <a:latin typeface="Calibri" panose="020F0502020204030204" pitchFamily="34" charset="0"/>
              </a:rPr>
              <a:t>Minority Stress Theory</a:t>
            </a:r>
          </a:p>
        </p:txBody>
      </p:sp>
      <p:sp>
        <p:nvSpPr>
          <p:cNvPr id="4" name="Text Placeholder 2"/>
          <p:cNvSpPr>
            <a:spLocks noGrp="1"/>
          </p:cNvSpPr>
          <p:nvPr>
            <p:ph idx="1"/>
          </p:nvPr>
        </p:nvSpPr>
        <p:spPr>
          <a:xfrm>
            <a:off x="1981200" y="1713185"/>
            <a:ext cx="8229600" cy="5144815"/>
          </a:xfrm>
        </p:spPr>
        <p:txBody>
          <a:bodyPr>
            <a:noAutofit/>
          </a:bodyPr>
          <a:lstStyle/>
          <a:p>
            <a:pPr marL="0" indent="0">
              <a:buNone/>
            </a:pPr>
            <a:r>
              <a:rPr lang="en-US" sz="2400" dirty="0"/>
              <a:t>Gender minorities experience a hostile, cis-normative (transphobic) culture that leads to a lifetime of </a:t>
            </a:r>
          </a:p>
          <a:p>
            <a:pPr marL="0" indent="0">
              <a:buNone/>
            </a:pPr>
            <a:r>
              <a:rPr lang="en-US" dirty="0"/>
              <a:t>	- Harassment, </a:t>
            </a:r>
          </a:p>
          <a:p>
            <a:pPr marL="0" indent="0">
              <a:buNone/>
            </a:pPr>
            <a:r>
              <a:rPr lang="en-US" dirty="0"/>
              <a:t>	- Maltreatment, </a:t>
            </a:r>
          </a:p>
          <a:p>
            <a:pPr marL="0" indent="0">
              <a:buNone/>
            </a:pPr>
            <a:r>
              <a:rPr lang="en-US" dirty="0"/>
              <a:t>	- Discrimination  </a:t>
            </a:r>
          </a:p>
          <a:p>
            <a:pPr marL="0" indent="0">
              <a:buNone/>
            </a:pPr>
            <a:r>
              <a:rPr lang="en-US" dirty="0"/>
              <a:t>	- Victimization</a:t>
            </a:r>
          </a:p>
          <a:p>
            <a:pPr marL="0" indent="0">
              <a:buNone/>
            </a:pPr>
            <a:r>
              <a:rPr lang="en-US" dirty="0">
                <a:latin typeface="Calibri" panose="020F0502020204030204" pitchFamily="34" charset="0"/>
              </a:rPr>
              <a:t>	- Minimization</a:t>
            </a:r>
          </a:p>
          <a:p>
            <a:pPr marL="0" indent="0">
              <a:buNone/>
            </a:pPr>
            <a:r>
              <a:rPr lang="en-US" sz="2800" dirty="0">
                <a:latin typeface="Calibri" panose="020F0502020204030204" pitchFamily="34" charset="0"/>
              </a:rPr>
              <a:t>that leads to physical and psychological stress that can be triggering of mental and physical health conditions. </a:t>
            </a:r>
          </a:p>
          <a:p>
            <a:pPr marL="0" indent="0">
              <a:buNone/>
            </a:pPr>
            <a:r>
              <a:rPr lang="en-US" sz="1400" dirty="0">
                <a:solidFill>
                  <a:srgbClr val="FFC000"/>
                </a:solidFill>
              </a:rPr>
              <a:t>Meyer, I.H. (1995). Minority stress and mental health in gay men. </a:t>
            </a:r>
            <a:r>
              <a:rPr lang="en-US" sz="1400" i="1" dirty="0">
                <a:solidFill>
                  <a:srgbClr val="FFC000"/>
                </a:solidFill>
              </a:rPr>
              <a:t>Journal of Health and Social Behavior, 36,</a:t>
            </a:r>
            <a:r>
              <a:rPr lang="en-US" sz="1400" dirty="0">
                <a:solidFill>
                  <a:srgbClr val="FFC000"/>
                </a:solidFill>
              </a:rPr>
              <a:t> 38-56.</a:t>
            </a:r>
            <a:endParaRPr lang="en-US" sz="1400" dirty="0">
              <a:solidFill>
                <a:srgbClr val="FFC000"/>
              </a:solidFill>
              <a:latin typeface="Calibri" panose="020F0502020204030204" pitchFamily="34" charset="0"/>
            </a:endParaRPr>
          </a:p>
          <a:p>
            <a:pPr marL="0" indent="0">
              <a:buNone/>
            </a:pPr>
            <a:endParaRPr lang="en-US" sz="2000" dirty="0">
              <a:latin typeface="Calibri" panose="020F0502020204030204" pitchFamily="34" charset="0"/>
            </a:endParaRPr>
          </a:p>
          <a:p>
            <a:pPr marL="0" indent="0">
              <a:buNone/>
            </a:pPr>
            <a:endParaRPr lang="en-US" sz="2000" dirty="0">
              <a:latin typeface="Calibri" panose="020F0502020204030204" pitchFamily="34" charset="0"/>
            </a:endParaRPr>
          </a:p>
          <a:p>
            <a:pPr>
              <a:buFontTx/>
              <a:buChar char="-"/>
            </a:pPr>
            <a:endParaRPr lang="en-US" sz="3000" dirty="0">
              <a:latin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493" y="2486202"/>
            <a:ext cx="2177510" cy="1628098"/>
          </a:xfrm>
          <a:prstGeom prst="rect">
            <a:avLst/>
          </a:prstGeom>
        </p:spPr>
      </p:pic>
      <p:pic>
        <p:nvPicPr>
          <p:cNvPr id="6" name="Picture 5"/>
          <p:cNvPicPr>
            <a:picLocks noChangeAspect="1"/>
          </p:cNvPicPr>
          <p:nvPr/>
        </p:nvPicPr>
        <p:blipFill>
          <a:blip r:embed="rId3"/>
          <a:stretch>
            <a:fillRect/>
          </a:stretch>
        </p:blipFill>
        <p:spPr>
          <a:xfrm>
            <a:off x="5412246" y="3967447"/>
            <a:ext cx="2788375" cy="1629757"/>
          </a:xfrm>
          <a:prstGeom prst="rect">
            <a:avLst/>
          </a:prstGeom>
        </p:spPr>
      </p:pic>
      <p:pic>
        <p:nvPicPr>
          <p:cNvPr id="7" name="Picture 6"/>
          <p:cNvPicPr>
            <a:picLocks noChangeAspect="1"/>
          </p:cNvPicPr>
          <p:nvPr/>
        </p:nvPicPr>
        <p:blipFill>
          <a:blip r:embed="rId4"/>
          <a:stretch>
            <a:fillRect/>
          </a:stretch>
        </p:blipFill>
        <p:spPr>
          <a:xfrm>
            <a:off x="5957687" y="2498084"/>
            <a:ext cx="1510960" cy="1490620"/>
          </a:xfrm>
          <a:prstGeom prst="rect">
            <a:avLst/>
          </a:prstGeom>
        </p:spPr>
      </p:pic>
      <p:pic>
        <p:nvPicPr>
          <p:cNvPr id="8" name="Picture 7"/>
          <p:cNvPicPr>
            <a:picLocks noChangeAspect="1"/>
          </p:cNvPicPr>
          <p:nvPr/>
        </p:nvPicPr>
        <p:blipFill>
          <a:blip r:embed="rId5"/>
          <a:stretch>
            <a:fillRect/>
          </a:stretch>
        </p:blipFill>
        <p:spPr>
          <a:xfrm>
            <a:off x="8200621" y="4226016"/>
            <a:ext cx="1816858" cy="1334391"/>
          </a:xfrm>
          <a:prstGeom prst="rect">
            <a:avLst/>
          </a:prstGeom>
        </p:spPr>
      </p:pic>
      <p:sp>
        <p:nvSpPr>
          <p:cNvPr id="3" name="TextBox 2"/>
          <p:cNvSpPr txBox="1"/>
          <p:nvPr/>
        </p:nvSpPr>
        <p:spPr>
          <a:xfrm>
            <a:off x="1677385" y="158135"/>
            <a:ext cx="10804634" cy="830997"/>
          </a:xfrm>
          <a:prstGeom prst="rect">
            <a:avLst/>
          </a:prstGeom>
          <a:noFill/>
        </p:spPr>
        <p:txBody>
          <a:bodyPr wrap="square" rtlCol="0">
            <a:spAutoFit/>
          </a:bodyPr>
          <a:lstStyle/>
          <a:p>
            <a:r>
              <a:rPr lang="en-US" sz="4800" b="1" dirty="0"/>
              <a:t>Identities are not diagnoses</a:t>
            </a:r>
            <a:endParaRPr lang="en-US" sz="4800" dirty="0"/>
          </a:p>
        </p:txBody>
      </p:sp>
      <p:sp>
        <p:nvSpPr>
          <p:cNvPr id="9" name="TextBox 8"/>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13</a:t>
            </a:r>
            <a:endParaRPr lang="en-US" sz="2800" dirty="0">
              <a:solidFill>
                <a:srgbClr val="00B050"/>
              </a:solidFill>
            </a:endParaRPr>
          </a:p>
        </p:txBody>
      </p:sp>
    </p:spTree>
    <p:extLst>
      <p:ext uri="{BB962C8B-B14F-4D97-AF65-F5344CB8AC3E}">
        <p14:creationId xmlns:p14="http://schemas.microsoft.com/office/powerpoint/2010/main" val="412524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2651"/>
            <a:ext cx="10972800" cy="1116419"/>
          </a:xfrm>
        </p:spPr>
        <p:txBody>
          <a:bodyPr>
            <a:normAutofit/>
          </a:bodyPr>
          <a:lstStyle/>
          <a:p>
            <a:r>
              <a:rPr lang="en-US" sz="6000" b="1" dirty="0"/>
              <a:t>Identities are not diagnoses</a:t>
            </a:r>
          </a:p>
        </p:txBody>
      </p:sp>
      <p:sp>
        <p:nvSpPr>
          <p:cNvPr id="3" name="Content Placeholder 2"/>
          <p:cNvSpPr>
            <a:spLocks noGrp="1"/>
          </p:cNvSpPr>
          <p:nvPr>
            <p:ph idx="1"/>
          </p:nvPr>
        </p:nvSpPr>
        <p:spPr>
          <a:xfrm>
            <a:off x="609599" y="1329070"/>
            <a:ext cx="11130455" cy="4774018"/>
          </a:xfrm>
        </p:spPr>
        <p:txBody>
          <a:bodyPr>
            <a:normAutofit fontScale="47500" lnSpcReduction="20000"/>
          </a:bodyPr>
          <a:lstStyle/>
          <a:p>
            <a:pPr marL="0" indent="0">
              <a:buNone/>
            </a:pPr>
            <a:endParaRPr lang="en-US" sz="4000" dirty="0">
              <a:solidFill>
                <a:schemeClr val="accent1">
                  <a:lumMod val="75000"/>
                </a:schemeClr>
              </a:solidFill>
            </a:endParaRPr>
          </a:p>
          <a:p>
            <a:r>
              <a:rPr lang="en-US" sz="6300" dirty="0">
                <a:solidFill>
                  <a:schemeClr val="accent1">
                    <a:lumMod val="75000"/>
                  </a:schemeClr>
                </a:solidFill>
              </a:rPr>
              <a:t>Male, female, transgender, </a:t>
            </a:r>
            <a:r>
              <a:rPr lang="en-US" sz="6300" dirty="0" err="1">
                <a:solidFill>
                  <a:schemeClr val="accent1">
                    <a:lumMod val="75000"/>
                  </a:schemeClr>
                </a:solidFill>
              </a:rPr>
              <a:t>agender</a:t>
            </a:r>
            <a:r>
              <a:rPr lang="en-US" sz="6300" dirty="0">
                <a:solidFill>
                  <a:schemeClr val="accent1">
                    <a:lumMod val="75000"/>
                  </a:schemeClr>
                </a:solidFill>
              </a:rPr>
              <a:t>, </a:t>
            </a:r>
            <a:r>
              <a:rPr lang="en-US" sz="6300" dirty="0" err="1">
                <a:solidFill>
                  <a:schemeClr val="accent1">
                    <a:lumMod val="75000"/>
                  </a:schemeClr>
                </a:solidFill>
              </a:rPr>
              <a:t>bigender</a:t>
            </a:r>
            <a:r>
              <a:rPr lang="en-US" sz="6300" dirty="0">
                <a:solidFill>
                  <a:schemeClr val="accent1">
                    <a:lumMod val="75000"/>
                  </a:schemeClr>
                </a:solidFill>
              </a:rPr>
              <a:t>, etc., are all identities</a:t>
            </a:r>
          </a:p>
          <a:p>
            <a:endParaRPr lang="en-US" sz="6300" dirty="0">
              <a:solidFill>
                <a:schemeClr val="accent1">
                  <a:lumMod val="75000"/>
                </a:schemeClr>
              </a:solidFill>
            </a:endParaRPr>
          </a:p>
          <a:p>
            <a:r>
              <a:rPr lang="en-US" sz="6300" dirty="0">
                <a:solidFill>
                  <a:schemeClr val="accent1">
                    <a:lumMod val="75000"/>
                  </a:schemeClr>
                </a:solidFill>
              </a:rPr>
              <a:t>Gender dysphoria is what we treat</a:t>
            </a:r>
          </a:p>
          <a:p>
            <a:endParaRPr lang="en-US" sz="6300" dirty="0">
              <a:solidFill>
                <a:schemeClr val="accent1">
                  <a:lumMod val="75000"/>
                </a:schemeClr>
              </a:solidFill>
            </a:endParaRPr>
          </a:p>
          <a:p>
            <a:r>
              <a:rPr lang="en-US" sz="6300" dirty="0">
                <a:solidFill>
                  <a:schemeClr val="accent1">
                    <a:lumMod val="75000"/>
                  </a:schemeClr>
                </a:solidFill>
              </a:rPr>
              <a:t>Minority stress increases the risk for mental/physical concerns</a:t>
            </a:r>
          </a:p>
          <a:p>
            <a:endParaRPr lang="en-US" sz="6300" dirty="0">
              <a:solidFill>
                <a:schemeClr val="accent1">
                  <a:lumMod val="75000"/>
                </a:schemeClr>
              </a:solidFill>
            </a:endParaRPr>
          </a:p>
          <a:p>
            <a:r>
              <a:rPr lang="en-US" sz="6300" dirty="0">
                <a:solidFill>
                  <a:schemeClr val="accent1">
                    <a:lumMod val="75000"/>
                  </a:schemeClr>
                </a:solidFill>
              </a:rPr>
              <a:t>Not everybody with a gender expansive </a:t>
            </a:r>
            <a:r>
              <a:rPr lang="en-US" sz="6300" dirty="0" smtClean="0">
                <a:solidFill>
                  <a:schemeClr val="accent1">
                    <a:lumMod val="75000"/>
                  </a:schemeClr>
                </a:solidFill>
              </a:rPr>
              <a:t>identity has </a:t>
            </a:r>
            <a:r>
              <a:rPr lang="en-US" sz="6300" dirty="0">
                <a:solidFill>
                  <a:schemeClr val="accent1">
                    <a:lumMod val="75000"/>
                  </a:schemeClr>
                </a:solidFill>
              </a:rPr>
              <a:t>gender dysphoria</a:t>
            </a:r>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14</a:t>
            </a:r>
            <a:endParaRPr lang="en-US" sz="2800" dirty="0">
              <a:solidFill>
                <a:srgbClr val="00B050"/>
              </a:solidFill>
            </a:endParaRPr>
          </a:p>
        </p:txBody>
      </p:sp>
    </p:spTree>
    <p:extLst>
      <p:ext uri="{BB962C8B-B14F-4D97-AF65-F5344CB8AC3E}">
        <p14:creationId xmlns:p14="http://schemas.microsoft.com/office/powerpoint/2010/main" val="102069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88" y="259619"/>
            <a:ext cx="12032512" cy="1313999"/>
          </a:xfrm>
        </p:spPr>
        <p:txBody>
          <a:bodyPr>
            <a:normAutofit/>
          </a:bodyPr>
          <a:lstStyle/>
          <a:p>
            <a:r>
              <a:rPr lang="en-US" sz="6600" b="1" dirty="0"/>
              <a:t>We all have a role in this.</a:t>
            </a:r>
          </a:p>
        </p:txBody>
      </p:sp>
      <p:sp>
        <p:nvSpPr>
          <p:cNvPr id="3" name="Content Placeholder 2"/>
          <p:cNvSpPr>
            <a:spLocks noGrp="1"/>
          </p:cNvSpPr>
          <p:nvPr>
            <p:ph idx="1"/>
          </p:nvPr>
        </p:nvSpPr>
        <p:spPr>
          <a:xfrm>
            <a:off x="159488" y="1350335"/>
            <a:ext cx="11047229" cy="4901609"/>
          </a:xfrm>
        </p:spPr>
        <p:txBody>
          <a:bodyPr>
            <a:normAutofit fontScale="62500" lnSpcReduction="20000"/>
          </a:bodyPr>
          <a:lstStyle/>
          <a:p>
            <a:pPr marL="0" indent="0">
              <a:buNone/>
            </a:pPr>
            <a:endParaRPr lang="en-US" b="1" dirty="0"/>
          </a:p>
          <a:p>
            <a:r>
              <a:rPr lang="en-US" sz="5400" dirty="0" smtClean="0">
                <a:solidFill>
                  <a:schemeClr val="accent1">
                    <a:lumMod val="75000"/>
                  </a:schemeClr>
                </a:solidFill>
              </a:rPr>
              <a:t>Prevalence of red hair is similar to transgender population</a:t>
            </a:r>
            <a:endParaRPr lang="en-US" sz="5400" dirty="0">
              <a:solidFill>
                <a:schemeClr val="accent1">
                  <a:lumMod val="75000"/>
                </a:schemeClr>
              </a:solidFill>
            </a:endParaRPr>
          </a:p>
          <a:p>
            <a:pPr marL="0" indent="0">
              <a:buNone/>
            </a:pPr>
            <a:endParaRPr lang="en-US" sz="5400" dirty="0">
              <a:solidFill>
                <a:schemeClr val="accent1">
                  <a:lumMod val="75000"/>
                </a:schemeClr>
              </a:solidFill>
            </a:endParaRPr>
          </a:p>
          <a:p>
            <a:r>
              <a:rPr lang="en-US" sz="5400" dirty="0" smtClean="0">
                <a:solidFill>
                  <a:schemeClr val="accent1">
                    <a:lumMod val="75000"/>
                  </a:schemeClr>
                </a:solidFill>
              </a:rPr>
              <a:t>Our clinical and parental skills are important here: 										</a:t>
            </a:r>
            <a:r>
              <a:rPr lang="en-US" sz="5400" dirty="0">
                <a:solidFill>
                  <a:schemeClr val="accent1">
                    <a:lumMod val="75000"/>
                  </a:schemeClr>
                </a:solidFill>
              </a:rPr>
              <a:t>	</a:t>
            </a:r>
            <a:r>
              <a:rPr lang="en-US" sz="8600" b="1" dirty="0" smtClean="0">
                <a:solidFill>
                  <a:schemeClr val="accent1">
                    <a:lumMod val="75000"/>
                  </a:schemeClr>
                </a:solidFill>
              </a:rPr>
              <a:t>LISTEN </a:t>
            </a:r>
            <a:endParaRPr lang="en-US" sz="8600" b="1" dirty="0">
              <a:solidFill>
                <a:schemeClr val="accent1">
                  <a:lumMod val="75000"/>
                </a:schemeClr>
              </a:solidFill>
            </a:endParaRPr>
          </a:p>
          <a:p>
            <a:pPr marL="0" indent="0">
              <a:buNone/>
            </a:pPr>
            <a:endParaRPr lang="en-US" sz="5400" dirty="0">
              <a:solidFill>
                <a:schemeClr val="accent1">
                  <a:lumMod val="75000"/>
                </a:schemeClr>
              </a:solidFill>
            </a:endParaRPr>
          </a:p>
          <a:p>
            <a:r>
              <a:rPr lang="en-US" sz="5400" dirty="0" smtClean="0">
                <a:solidFill>
                  <a:schemeClr val="accent1">
                    <a:lumMod val="75000"/>
                  </a:schemeClr>
                </a:solidFill>
              </a:rPr>
              <a:t>Every medical / mental health credentialing body indicates that we are ethically bound to provide care. </a:t>
            </a:r>
            <a:endParaRPr lang="en-US" sz="5400" dirty="0">
              <a:solidFill>
                <a:schemeClr val="accent1">
                  <a:lumMod val="75000"/>
                </a:schemeClr>
              </a:solidFill>
            </a:endParaRPr>
          </a:p>
          <a:p>
            <a:endParaRPr lang="en-US" dirty="0"/>
          </a:p>
          <a:p>
            <a:endParaRPr lang="en-US"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15</a:t>
            </a:r>
            <a:endParaRPr lang="en-US" sz="2800" dirty="0">
              <a:solidFill>
                <a:srgbClr val="00B050"/>
              </a:solidFill>
            </a:endParaRPr>
          </a:p>
        </p:txBody>
      </p:sp>
    </p:spTree>
    <p:extLst>
      <p:ext uri="{BB962C8B-B14F-4D97-AF65-F5344CB8AC3E}">
        <p14:creationId xmlns:p14="http://schemas.microsoft.com/office/powerpoint/2010/main" val="426475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65767" y="774440"/>
            <a:ext cx="6226233" cy="5626359"/>
          </a:xfrm>
          <a:prstGeom prst="rect">
            <a:avLst/>
          </a:prstGeom>
        </p:spPr>
      </p:pic>
      <p:sp>
        <p:nvSpPr>
          <p:cNvPr id="3" name="TextBox 2"/>
          <p:cNvSpPr txBox="1"/>
          <p:nvPr/>
        </p:nvSpPr>
        <p:spPr>
          <a:xfrm>
            <a:off x="252248" y="1008993"/>
            <a:ext cx="4614042" cy="5170646"/>
          </a:xfrm>
          <a:prstGeom prst="rect">
            <a:avLst/>
          </a:prstGeom>
          <a:noFill/>
        </p:spPr>
        <p:txBody>
          <a:bodyPr wrap="square" rtlCol="0">
            <a:spAutoFit/>
          </a:bodyPr>
          <a:lstStyle/>
          <a:p>
            <a:endParaRPr lang="en-US" dirty="0" smtClean="0"/>
          </a:p>
          <a:p>
            <a:r>
              <a:rPr lang="en-US" sz="2400" dirty="0" smtClean="0"/>
              <a:t>Tendency for medical providers to assume that problems are a result of gender and/or gender affirming medical care. </a:t>
            </a:r>
          </a:p>
          <a:p>
            <a:endParaRPr lang="en-US" sz="2400" dirty="0"/>
          </a:p>
          <a:p>
            <a:r>
              <a:rPr lang="en-US" sz="2400" dirty="0" smtClean="0"/>
              <a:t>Youth may not have any problems associated with their gender experience.</a:t>
            </a:r>
          </a:p>
          <a:p>
            <a:endParaRPr lang="en-US" sz="2400" dirty="0"/>
          </a:p>
          <a:p>
            <a:r>
              <a:rPr lang="en-US" sz="2400" dirty="0" smtClean="0"/>
              <a:t>If youth have a crisis, it does not make sense to stop care, unless reviewed by the team that started the care.</a:t>
            </a:r>
            <a:endParaRPr lang="en-US" sz="2400" dirty="0"/>
          </a:p>
        </p:txBody>
      </p:sp>
      <p:sp>
        <p:nvSpPr>
          <p:cNvPr id="4" name="TextBox 3"/>
          <p:cNvSpPr txBox="1"/>
          <p:nvPr/>
        </p:nvSpPr>
        <p:spPr>
          <a:xfrm>
            <a:off x="144920" y="-89217"/>
            <a:ext cx="12047080" cy="1200329"/>
          </a:xfrm>
          <a:prstGeom prst="rect">
            <a:avLst/>
          </a:prstGeom>
          <a:noFill/>
        </p:spPr>
        <p:txBody>
          <a:bodyPr wrap="none" rtlCol="0">
            <a:spAutoFit/>
          </a:bodyPr>
          <a:lstStyle/>
          <a:p>
            <a:r>
              <a:rPr lang="en-US" sz="5400" b="1" dirty="0"/>
              <a:t>Transgender Broken Arm Syndrome</a:t>
            </a:r>
          </a:p>
          <a:p>
            <a:endParaRPr lang="en-US" dirty="0"/>
          </a:p>
        </p:txBody>
      </p:sp>
      <p:sp>
        <p:nvSpPr>
          <p:cNvPr id="5" name="TextBox 4"/>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16</a:t>
            </a:r>
            <a:endParaRPr lang="en-US" sz="2800" dirty="0">
              <a:solidFill>
                <a:srgbClr val="00B050"/>
              </a:solidFill>
            </a:endParaRPr>
          </a:p>
        </p:txBody>
      </p:sp>
    </p:spTree>
    <p:extLst>
      <p:ext uri="{BB962C8B-B14F-4D97-AF65-F5344CB8AC3E}">
        <p14:creationId xmlns:p14="http://schemas.microsoft.com/office/powerpoint/2010/main" val="272750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80">
                                          <p:stCondLst>
                                            <p:cond delay="0"/>
                                          </p:stCondLst>
                                        </p:cTn>
                                        <p:tgtEl>
                                          <p:spTgt spid="3">
                                            <p:txEl>
                                              <p:pRg st="1" end="1"/>
                                            </p:txEl>
                                          </p:spTgt>
                                        </p:tgtEl>
                                      </p:cBhvr>
                                    </p:animEffect>
                                    <p:anim calcmode="lin" valueType="num">
                                      <p:cBhvr>
                                        <p:cTn id="1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1" end="1"/>
                                            </p:txEl>
                                          </p:spTgt>
                                        </p:tgtEl>
                                      </p:cBhvr>
                                      <p:to x="100000" y="60000"/>
                                    </p:animScale>
                                    <p:animScale>
                                      <p:cBhvr>
                                        <p:cTn id="22" dur="166" decel="50000">
                                          <p:stCondLst>
                                            <p:cond delay="676"/>
                                          </p:stCondLst>
                                        </p:cTn>
                                        <p:tgtEl>
                                          <p:spTgt spid="3">
                                            <p:txEl>
                                              <p:pRg st="1" end="1"/>
                                            </p:txEl>
                                          </p:spTgt>
                                        </p:tgtEl>
                                      </p:cBhvr>
                                      <p:to x="100000" y="100000"/>
                                    </p:animScale>
                                    <p:animScale>
                                      <p:cBhvr>
                                        <p:cTn id="23" dur="26">
                                          <p:stCondLst>
                                            <p:cond delay="1312"/>
                                          </p:stCondLst>
                                        </p:cTn>
                                        <p:tgtEl>
                                          <p:spTgt spid="3">
                                            <p:txEl>
                                              <p:pRg st="1" end="1"/>
                                            </p:txEl>
                                          </p:spTgt>
                                        </p:tgtEl>
                                      </p:cBhvr>
                                      <p:to x="100000" y="80000"/>
                                    </p:animScale>
                                    <p:animScale>
                                      <p:cBhvr>
                                        <p:cTn id="24" dur="166" decel="50000">
                                          <p:stCondLst>
                                            <p:cond delay="1338"/>
                                          </p:stCondLst>
                                        </p:cTn>
                                        <p:tgtEl>
                                          <p:spTgt spid="3">
                                            <p:txEl>
                                              <p:pRg st="1" end="1"/>
                                            </p:txEl>
                                          </p:spTgt>
                                        </p:tgtEl>
                                      </p:cBhvr>
                                      <p:to x="100000" y="100000"/>
                                    </p:animScale>
                                    <p:animScale>
                                      <p:cBhvr>
                                        <p:cTn id="25" dur="26">
                                          <p:stCondLst>
                                            <p:cond delay="1642"/>
                                          </p:stCondLst>
                                        </p:cTn>
                                        <p:tgtEl>
                                          <p:spTgt spid="3">
                                            <p:txEl>
                                              <p:pRg st="1" end="1"/>
                                            </p:txEl>
                                          </p:spTgt>
                                        </p:tgtEl>
                                      </p:cBhvr>
                                      <p:to x="100000" y="90000"/>
                                    </p:animScale>
                                    <p:animScale>
                                      <p:cBhvr>
                                        <p:cTn id="26" dur="166" decel="50000">
                                          <p:stCondLst>
                                            <p:cond delay="1668"/>
                                          </p:stCondLst>
                                        </p:cTn>
                                        <p:tgtEl>
                                          <p:spTgt spid="3">
                                            <p:txEl>
                                              <p:pRg st="1" end="1"/>
                                            </p:txEl>
                                          </p:spTgt>
                                        </p:tgtEl>
                                      </p:cBhvr>
                                      <p:to x="100000" y="100000"/>
                                    </p:animScale>
                                    <p:animScale>
                                      <p:cBhvr>
                                        <p:cTn id="27" dur="26">
                                          <p:stCondLst>
                                            <p:cond delay="1808"/>
                                          </p:stCondLst>
                                        </p:cTn>
                                        <p:tgtEl>
                                          <p:spTgt spid="3">
                                            <p:txEl>
                                              <p:pRg st="1" end="1"/>
                                            </p:txEl>
                                          </p:spTgt>
                                        </p:tgtEl>
                                      </p:cBhvr>
                                      <p:to x="100000" y="95000"/>
                                    </p:animScale>
                                    <p:animScale>
                                      <p:cBhvr>
                                        <p:cTn id="28" dur="166" decel="50000">
                                          <p:stCondLst>
                                            <p:cond delay="1834"/>
                                          </p:stCondLst>
                                        </p:cTn>
                                        <p:tgtEl>
                                          <p:spTgt spid="3">
                                            <p:txEl>
                                              <p:pRg st="1" end="1"/>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wipe(down)">
                                      <p:cBhvr>
                                        <p:cTn id="33" dur="580">
                                          <p:stCondLst>
                                            <p:cond delay="0"/>
                                          </p:stCondLst>
                                        </p:cTn>
                                        <p:tgtEl>
                                          <p:spTgt spid="3">
                                            <p:txEl>
                                              <p:pRg st="3" end="3"/>
                                            </p:txEl>
                                          </p:spTgt>
                                        </p:tgtEl>
                                      </p:cBhvr>
                                    </p:animEffect>
                                    <p:anim calcmode="lin" valueType="num">
                                      <p:cBhvr>
                                        <p:cTn id="34"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xEl>
                                              <p:pRg st="3" end="3"/>
                                            </p:txEl>
                                          </p:spTgt>
                                        </p:tgtEl>
                                      </p:cBhvr>
                                      <p:to x="100000" y="60000"/>
                                    </p:animScale>
                                    <p:animScale>
                                      <p:cBhvr>
                                        <p:cTn id="40" dur="166" decel="50000">
                                          <p:stCondLst>
                                            <p:cond delay="676"/>
                                          </p:stCondLst>
                                        </p:cTn>
                                        <p:tgtEl>
                                          <p:spTgt spid="3">
                                            <p:txEl>
                                              <p:pRg st="3" end="3"/>
                                            </p:txEl>
                                          </p:spTgt>
                                        </p:tgtEl>
                                      </p:cBhvr>
                                      <p:to x="100000" y="100000"/>
                                    </p:animScale>
                                    <p:animScale>
                                      <p:cBhvr>
                                        <p:cTn id="41" dur="26">
                                          <p:stCondLst>
                                            <p:cond delay="1312"/>
                                          </p:stCondLst>
                                        </p:cTn>
                                        <p:tgtEl>
                                          <p:spTgt spid="3">
                                            <p:txEl>
                                              <p:pRg st="3" end="3"/>
                                            </p:txEl>
                                          </p:spTgt>
                                        </p:tgtEl>
                                      </p:cBhvr>
                                      <p:to x="100000" y="80000"/>
                                    </p:animScale>
                                    <p:animScale>
                                      <p:cBhvr>
                                        <p:cTn id="42" dur="166" decel="50000">
                                          <p:stCondLst>
                                            <p:cond delay="1338"/>
                                          </p:stCondLst>
                                        </p:cTn>
                                        <p:tgtEl>
                                          <p:spTgt spid="3">
                                            <p:txEl>
                                              <p:pRg st="3" end="3"/>
                                            </p:txEl>
                                          </p:spTgt>
                                        </p:tgtEl>
                                      </p:cBhvr>
                                      <p:to x="100000" y="100000"/>
                                    </p:animScale>
                                    <p:animScale>
                                      <p:cBhvr>
                                        <p:cTn id="43" dur="26">
                                          <p:stCondLst>
                                            <p:cond delay="1642"/>
                                          </p:stCondLst>
                                        </p:cTn>
                                        <p:tgtEl>
                                          <p:spTgt spid="3">
                                            <p:txEl>
                                              <p:pRg st="3" end="3"/>
                                            </p:txEl>
                                          </p:spTgt>
                                        </p:tgtEl>
                                      </p:cBhvr>
                                      <p:to x="100000" y="90000"/>
                                    </p:animScale>
                                    <p:animScale>
                                      <p:cBhvr>
                                        <p:cTn id="44" dur="166" decel="50000">
                                          <p:stCondLst>
                                            <p:cond delay="1668"/>
                                          </p:stCondLst>
                                        </p:cTn>
                                        <p:tgtEl>
                                          <p:spTgt spid="3">
                                            <p:txEl>
                                              <p:pRg st="3" end="3"/>
                                            </p:txEl>
                                          </p:spTgt>
                                        </p:tgtEl>
                                      </p:cBhvr>
                                      <p:to x="100000" y="100000"/>
                                    </p:animScale>
                                    <p:animScale>
                                      <p:cBhvr>
                                        <p:cTn id="45" dur="26">
                                          <p:stCondLst>
                                            <p:cond delay="1808"/>
                                          </p:stCondLst>
                                        </p:cTn>
                                        <p:tgtEl>
                                          <p:spTgt spid="3">
                                            <p:txEl>
                                              <p:pRg st="3" end="3"/>
                                            </p:txEl>
                                          </p:spTgt>
                                        </p:tgtEl>
                                      </p:cBhvr>
                                      <p:to x="100000" y="95000"/>
                                    </p:animScale>
                                    <p:animScale>
                                      <p:cBhvr>
                                        <p:cTn id="46" dur="166" decel="50000">
                                          <p:stCondLst>
                                            <p:cond delay="1834"/>
                                          </p:stCondLst>
                                        </p:cTn>
                                        <p:tgtEl>
                                          <p:spTgt spid="3">
                                            <p:txEl>
                                              <p:pRg st="3" end="3"/>
                                            </p:txEl>
                                          </p:spTgt>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wipe(down)">
                                      <p:cBhvr>
                                        <p:cTn id="51" dur="580">
                                          <p:stCondLst>
                                            <p:cond delay="0"/>
                                          </p:stCondLst>
                                        </p:cTn>
                                        <p:tgtEl>
                                          <p:spTgt spid="3">
                                            <p:txEl>
                                              <p:pRg st="5" end="5"/>
                                            </p:txEl>
                                          </p:spTgt>
                                        </p:tgtEl>
                                      </p:cBhvr>
                                    </p:animEffect>
                                    <p:anim calcmode="lin" valueType="num">
                                      <p:cBhvr>
                                        <p:cTn id="52"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3">
                                            <p:txEl>
                                              <p:pRg st="5" end="5"/>
                                            </p:txEl>
                                          </p:spTgt>
                                        </p:tgtEl>
                                      </p:cBhvr>
                                      <p:to x="100000" y="60000"/>
                                    </p:animScale>
                                    <p:animScale>
                                      <p:cBhvr>
                                        <p:cTn id="58" dur="166" decel="50000">
                                          <p:stCondLst>
                                            <p:cond delay="676"/>
                                          </p:stCondLst>
                                        </p:cTn>
                                        <p:tgtEl>
                                          <p:spTgt spid="3">
                                            <p:txEl>
                                              <p:pRg st="5" end="5"/>
                                            </p:txEl>
                                          </p:spTgt>
                                        </p:tgtEl>
                                      </p:cBhvr>
                                      <p:to x="100000" y="100000"/>
                                    </p:animScale>
                                    <p:animScale>
                                      <p:cBhvr>
                                        <p:cTn id="59" dur="26">
                                          <p:stCondLst>
                                            <p:cond delay="1312"/>
                                          </p:stCondLst>
                                        </p:cTn>
                                        <p:tgtEl>
                                          <p:spTgt spid="3">
                                            <p:txEl>
                                              <p:pRg st="5" end="5"/>
                                            </p:txEl>
                                          </p:spTgt>
                                        </p:tgtEl>
                                      </p:cBhvr>
                                      <p:to x="100000" y="80000"/>
                                    </p:animScale>
                                    <p:animScale>
                                      <p:cBhvr>
                                        <p:cTn id="60" dur="166" decel="50000">
                                          <p:stCondLst>
                                            <p:cond delay="1338"/>
                                          </p:stCondLst>
                                        </p:cTn>
                                        <p:tgtEl>
                                          <p:spTgt spid="3">
                                            <p:txEl>
                                              <p:pRg st="5" end="5"/>
                                            </p:txEl>
                                          </p:spTgt>
                                        </p:tgtEl>
                                      </p:cBhvr>
                                      <p:to x="100000" y="100000"/>
                                    </p:animScale>
                                    <p:animScale>
                                      <p:cBhvr>
                                        <p:cTn id="61" dur="26">
                                          <p:stCondLst>
                                            <p:cond delay="1642"/>
                                          </p:stCondLst>
                                        </p:cTn>
                                        <p:tgtEl>
                                          <p:spTgt spid="3">
                                            <p:txEl>
                                              <p:pRg st="5" end="5"/>
                                            </p:txEl>
                                          </p:spTgt>
                                        </p:tgtEl>
                                      </p:cBhvr>
                                      <p:to x="100000" y="90000"/>
                                    </p:animScale>
                                    <p:animScale>
                                      <p:cBhvr>
                                        <p:cTn id="62" dur="166" decel="50000">
                                          <p:stCondLst>
                                            <p:cond delay="1668"/>
                                          </p:stCondLst>
                                        </p:cTn>
                                        <p:tgtEl>
                                          <p:spTgt spid="3">
                                            <p:txEl>
                                              <p:pRg st="5" end="5"/>
                                            </p:txEl>
                                          </p:spTgt>
                                        </p:tgtEl>
                                      </p:cBhvr>
                                      <p:to x="100000" y="100000"/>
                                    </p:animScale>
                                    <p:animScale>
                                      <p:cBhvr>
                                        <p:cTn id="63" dur="26">
                                          <p:stCondLst>
                                            <p:cond delay="1808"/>
                                          </p:stCondLst>
                                        </p:cTn>
                                        <p:tgtEl>
                                          <p:spTgt spid="3">
                                            <p:txEl>
                                              <p:pRg st="5" end="5"/>
                                            </p:txEl>
                                          </p:spTgt>
                                        </p:tgtEl>
                                      </p:cBhvr>
                                      <p:to x="100000" y="95000"/>
                                    </p:animScale>
                                    <p:animScale>
                                      <p:cBhvr>
                                        <p:cTn id="64"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88" y="259619"/>
            <a:ext cx="12032512" cy="1962586"/>
          </a:xfrm>
        </p:spPr>
        <p:txBody>
          <a:bodyPr>
            <a:normAutofit/>
          </a:bodyPr>
          <a:lstStyle/>
          <a:p>
            <a:r>
              <a:rPr lang="en-US" sz="6000" b="1" dirty="0"/>
              <a:t>No single treatment path for  treatment of gender dysphoria.</a:t>
            </a:r>
          </a:p>
        </p:txBody>
      </p:sp>
      <p:sp>
        <p:nvSpPr>
          <p:cNvPr id="3" name="Content Placeholder 2"/>
          <p:cNvSpPr>
            <a:spLocks noGrp="1"/>
          </p:cNvSpPr>
          <p:nvPr>
            <p:ph idx="1"/>
          </p:nvPr>
        </p:nvSpPr>
        <p:spPr>
          <a:xfrm>
            <a:off x="414669" y="2328529"/>
            <a:ext cx="11079125" cy="3923415"/>
          </a:xfrm>
        </p:spPr>
        <p:txBody>
          <a:bodyPr>
            <a:normAutofit fontScale="85000" lnSpcReduction="10000"/>
          </a:bodyPr>
          <a:lstStyle/>
          <a:p>
            <a:pPr marL="0" indent="0">
              <a:buNone/>
            </a:pPr>
            <a:endParaRPr lang="en-US" dirty="0"/>
          </a:p>
          <a:p>
            <a:r>
              <a:rPr lang="en-US" dirty="0">
                <a:solidFill>
                  <a:schemeClr val="accent1">
                    <a:lumMod val="75000"/>
                  </a:schemeClr>
                </a:solidFill>
              </a:rPr>
              <a:t>Most people do not need every treatment </a:t>
            </a:r>
            <a:endParaRPr lang="en-US" dirty="0" smtClean="0">
              <a:solidFill>
                <a:schemeClr val="accent1">
                  <a:lumMod val="75000"/>
                </a:schemeClr>
              </a:solidFill>
            </a:endParaRPr>
          </a:p>
          <a:p>
            <a:pPr marL="0" indent="0">
              <a:buNone/>
            </a:pPr>
            <a:r>
              <a:rPr lang="en-US" dirty="0">
                <a:solidFill>
                  <a:schemeClr val="accent1">
                    <a:lumMod val="75000"/>
                  </a:schemeClr>
                </a:solidFill>
              </a:rPr>
              <a:t>	</a:t>
            </a:r>
            <a:r>
              <a:rPr lang="en-US" sz="3000" dirty="0" smtClean="0">
                <a:solidFill>
                  <a:schemeClr val="accent1">
                    <a:lumMod val="75000"/>
                  </a:schemeClr>
                </a:solidFill>
              </a:rPr>
              <a:t>(</a:t>
            </a:r>
            <a:r>
              <a:rPr lang="en-US" sz="3000" dirty="0">
                <a:solidFill>
                  <a:schemeClr val="accent1">
                    <a:lumMod val="75000"/>
                  </a:schemeClr>
                </a:solidFill>
              </a:rPr>
              <a:t>example: </a:t>
            </a:r>
            <a:r>
              <a:rPr lang="en-US" sz="3000" dirty="0" smtClean="0">
                <a:solidFill>
                  <a:schemeClr val="accent1">
                    <a:lumMod val="75000"/>
                  </a:schemeClr>
                </a:solidFill>
              </a:rPr>
              <a:t>trans man </a:t>
            </a:r>
            <a:r>
              <a:rPr lang="en-US" sz="3000" dirty="0">
                <a:solidFill>
                  <a:schemeClr val="accent1">
                    <a:lumMod val="75000"/>
                  </a:schemeClr>
                </a:solidFill>
              </a:rPr>
              <a:t>who needs top surgery but </a:t>
            </a:r>
            <a:r>
              <a:rPr lang="en-US" sz="3000" dirty="0" smtClean="0">
                <a:solidFill>
                  <a:schemeClr val="accent1">
                    <a:lumMod val="75000"/>
                  </a:schemeClr>
                </a:solidFill>
              </a:rPr>
              <a:t>not testosterone</a:t>
            </a:r>
            <a:r>
              <a:rPr lang="en-US" sz="3000" dirty="0">
                <a:solidFill>
                  <a:schemeClr val="accent1">
                    <a:lumMod val="75000"/>
                  </a:schemeClr>
                </a:solidFill>
              </a:rPr>
              <a:t>) </a:t>
            </a:r>
          </a:p>
          <a:p>
            <a:endParaRPr lang="en-US" dirty="0">
              <a:solidFill>
                <a:schemeClr val="accent1">
                  <a:lumMod val="75000"/>
                </a:schemeClr>
              </a:solidFill>
            </a:endParaRPr>
          </a:p>
          <a:p>
            <a:r>
              <a:rPr lang="en-US" dirty="0">
                <a:solidFill>
                  <a:schemeClr val="accent1">
                    <a:lumMod val="75000"/>
                  </a:schemeClr>
                </a:solidFill>
              </a:rPr>
              <a:t>Goals may be related to body </a:t>
            </a:r>
            <a:r>
              <a:rPr lang="en-US" dirty="0" smtClean="0">
                <a:solidFill>
                  <a:schemeClr val="accent1">
                    <a:lumMod val="75000"/>
                  </a:schemeClr>
                </a:solidFill>
              </a:rPr>
              <a:t>(</a:t>
            </a:r>
            <a:r>
              <a:rPr lang="en-US" b="1" dirty="0" smtClean="0">
                <a:solidFill>
                  <a:schemeClr val="accent1">
                    <a:lumMod val="75000"/>
                  </a:schemeClr>
                </a:solidFill>
              </a:rPr>
              <a:t>embodiment</a:t>
            </a:r>
            <a:r>
              <a:rPr lang="en-US" dirty="0" smtClean="0">
                <a:solidFill>
                  <a:schemeClr val="accent1">
                    <a:lumMod val="75000"/>
                  </a:schemeClr>
                </a:solidFill>
              </a:rPr>
              <a:t>) and/or </a:t>
            </a:r>
            <a:r>
              <a:rPr lang="en-US" dirty="0">
                <a:solidFill>
                  <a:schemeClr val="accent1">
                    <a:lumMod val="75000"/>
                  </a:schemeClr>
                </a:solidFill>
              </a:rPr>
              <a:t>social needs</a:t>
            </a:r>
          </a:p>
          <a:p>
            <a:pPr marL="0" indent="0">
              <a:buNone/>
            </a:pPr>
            <a:endParaRPr lang="en-US" dirty="0">
              <a:solidFill>
                <a:schemeClr val="accent1">
                  <a:lumMod val="75000"/>
                </a:schemeClr>
              </a:solidFill>
            </a:endParaRPr>
          </a:p>
          <a:p>
            <a:r>
              <a:rPr lang="en-US" dirty="0">
                <a:solidFill>
                  <a:schemeClr val="accent1">
                    <a:lumMod val="75000"/>
                  </a:schemeClr>
                </a:solidFill>
              </a:rPr>
              <a:t>People may not have a goal of “blending” with a </a:t>
            </a:r>
            <a:r>
              <a:rPr lang="en-US" dirty="0" smtClean="0">
                <a:solidFill>
                  <a:schemeClr val="accent1">
                    <a:lumMod val="75000"/>
                  </a:schemeClr>
                </a:solidFill>
              </a:rPr>
              <a:t>gender					</a:t>
            </a:r>
            <a:r>
              <a:rPr lang="en-US" sz="2100" dirty="0" smtClean="0">
                <a:solidFill>
                  <a:schemeClr val="accent1">
                    <a:lumMod val="75000"/>
                  </a:schemeClr>
                </a:solidFill>
              </a:rPr>
              <a:t>(Note: “passing” assumes binary expression is superior, so </a:t>
            </a:r>
            <a:r>
              <a:rPr lang="en-US" sz="2100" smtClean="0">
                <a:solidFill>
                  <a:schemeClr val="accent1">
                    <a:lumMod val="75000"/>
                  </a:schemeClr>
                </a:solidFill>
              </a:rPr>
              <a:t>“blending” </a:t>
            </a:r>
            <a:r>
              <a:rPr lang="en-US" sz="2100" dirty="0" smtClean="0">
                <a:solidFill>
                  <a:schemeClr val="accent1">
                    <a:lumMod val="75000"/>
                  </a:schemeClr>
                </a:solidFill>
              </a:rPr>
              <a:t>is becoming the preferred term)</a:t>
            </a:r>
            <a:r>
              <a:rPr lang="en-US" dirty="0" smtClean="0">
                <a:solidFill>
                  <a:schemeClr val="accent1">
                    <a:lumMod val="75000"/>
                  </a:schemeClr>
                </a:solidFill>
              </a:rPr>
              <a:t>  </a:t>
            </a:r>
            <a:endParaRPr lang="en-US" dirty="0">
              <a:solidFill>
                <a:schemeClr val="accent1">
                  <a:lumMod val="75000"/>
                </a:schemeClr>
              </a:solidFill>
            </a:endParaRPr>
          </a:p>
          <a:p>
            <a:endParaRPr lang="en-US" dirty="0"/>
          </a:p>
          <a:p>
            <a:endParaRPr lang="en-US" dirty="0"/>
          </a:p>
          <a:p>
            <a:endParaRPr lang="en-US" dirty="0"/>
          </a:p>
          <a:p>
            <a:endParaRPr lang="en-US" dirty="0"/>
          </a:p>
          <a:p>
            <a:endParaRPr lang="en-US" dirty="0"/>
          </a:p>
        </p:txBody>
      </p:sp>
      <p:sp>
        <p:nvSpPr>
          <p:cNvPr id="4" name="TextBox 3"/>
          <p:cNvSpPr txBox="1"/>
          <p:nvPr/>
        </p:nvSpPr>
        <p:spPr>
          <a:xfrm>
            <a:off x="10496940" y="6334780"/>
            <a:ext cx="2691414" cy="523220"/>
          </a:xfrm>
          <a:prstGeom prst="rect">
            <a:avLst/>
          </a:prstGeom>
          <a:noFill/>
        </p:spPr>
        <p:txBody>
          <a:bodyPr wrap="square" rtlCol="0">
            <a:spAutoFit/>
          </a:bodyPr>
          <a:lstStyle/>
          <a:p>
            <a:r>
              <a:rPr lang="en-US" sz="2800" dirty="0" smtClean="0">
                <a:solidFill>
                  <a:srgbClr val="00B050"/>
                </a:solidFill>
              </a:rPr>
              <a:t>Slide # 17</a:t>
            </a:r>
            <a:endParaRPr lang="en-US" sz="2800" dirty="0">
              <a:solidFill>
                <a:srgbClr val="00B050"/>
              </a:solidFill>
            </a:endParaRPr>
          </a:p>
        </p:txBody>
      </p:sp>
    </p:spTree>
    <p:extLst>
      <p:ext uri="{BB962C8B-B14F-4D97-AF65-F5344CB8AC3E}">
        <p14:creationId xmlns:p14="http://schemas.microsoft.com/office/powerpoint/2010/main" val="202022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54876"/>
          </a:xfrm>
        </p:spPr>
        <p:txBody>
          <a:bodyPr>
            <a:normAutofit fontScale="90000"/>
          </a:bodyPr>
          <a:lstStyle/>
          <a:p>
            <a:r>
              <a:rPr lang="en-US" dirty="0" smtClean="0"/>
              <a:t>THANK YOU!!</a:t>
            </a:r>
            <a:endParaRPr lang="en-US" dirty="0"/>
          </a:p>
        </p:txBody>
      </p:sp>
      <p:sp>
        <p:nvSpPr>
          <p:cNvPr id="3" name="Content Placeholder 2"/>
          <p:cNvSpPr>
            <a:spLocks noGrp="1"/>
          </p:cNvSpPr>
          <p:nvPr>
            <p:ph idx="1"/>
          </p:nvPr>
        </p:nvSpPr>
        <p:spPr>
          <a:xfrm>
            <a:off x="283779" y="982414"/>
            <a:ext cx="12044855" cy="5143750"/>
          </a:xfrm>
        </p:spPr>
        <p:txBody>
          <a:bodyPr>
            <a:normAutofit fontScale="92500"/>
          </a:bodyPr>
          <a:lstStyle/>
          <a:p>
            <a:pPr marL="0" indent="0">
              <a:buNone/>
            </a:pPr>
            <a:r>
              <a:rPr lang="en-US" b="1" dirty="0" smtClean="0"/>
              <a:t>Alice Christianson</a:t>
            </a:r>
            <a:r>
              <a:rPr lang="en-US" dirty="0" smtClean="0"/>
              <a:t> </a:t>
            </a:r>
          </a:p>
          <a:p>
            <a:pPr marL="0" indent="0">
              <a:buNone/>
            </a:pPr>
            <a:r>
              <a:rPr lang="en-US" dirty="0"/>
              <a:t>	</a:t>
            </a:r>
            <a:r>
              <a:rPr lang="en-US" dirty="0" smtClean="0"/>
              <a:t>for a year of education and mentoring</a:t>
            </a:r>
          </a:p>
          <a:p>
            <a:pPr marL="0" indent="0">
              <a:buNone/>
            </a:pPr>
            <a:endParaRPr lang="en-US" dirty="0" smtClean="0"/>
          </a:p>
          <a:p>
            <a:pPr marL="0" indent="0">
              <a:buNone/>
            </a:pPr>
            <a:r>
              <a:rPr lang="en-US" b="1" dirty="0" smtClean="0"/>
              <a:t>Rebecca Salinas </a:t>
            </a:r>
          </a:p>
          <a:p>
            <a:pPr marL="0" indent="0">
              <a:buNone/>
            </a:pPr>
            <a:r>
              <a:rPr lang="en-US" b="1" dirty="0"/>
              <a:t>	</a:t>
            </a:r>
            <a:r>
              <a:rPr lang="en-US" dirty="0" smtClean="0"/>
              <a:t>for sparking my interest in this wonderful segment of our 	population</a:t>
            </a:r>
          </a:p>
          <a:p>
            <a:pPr marL="0" indent="0">
              <a:buNone/>
            </a:pPr>
            <a:endParaRPr lang="en-US" dirty="0" smtClean="0"/>
          </a:p>
          <a:p>
            <a:pPr marL="0" indent="0">
              <a:buNone/>
            </a:pPr>
            <a:r>
              <a:rPr lang="en-US" b="1" dirty="0" smtClean="0"/>
              <a:t>All Gender Diverse People I have met</a:t>
            </a:r>
          </a:p>
          <a:p>
            <a:pPr marL="0" indent="0">
              <a:buNone/>
            </a:pPr>
            <a:r>
              <a:rPr lang="en-US" b="1" dirty="0"/>
              <a:t>	</a:t>
            </a:r>
            <a:r>
              <a:rPr lang="en-US" dirty="0" smtClean="0"/>
              <a:t>for patience, trust, and shared stories of struggle, beauty, and 	wisdom. </a:t>
            </a:r>
            <a:endParaRPr lang="en-US" b="1" dirty="0"/>
          </a:p>
        </p:txBody>
      </p:sp>
    </p:spTree>
    <p:extLst>
      <p:ext uri="{BB962C8B-B14F-4D97-AF65-F5344CB8AC3E}">
        <p14:creationId xmlns:p14="http://schemas.microsoft.com/office/powerpoint/2010/main" val="29886174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93" y="0"/>
            <a:ext cx="11844669" cy="384581"/>
          </a:xfrm>
        </p:spPr>
        <p:txBody>
          <a:bodyPr>
            <a:normAutofit fontScale="90000"/>
          </a:bodyPr>
          <a:lstStyle/>
          <a:p>
            <a:r>
              <a:rPr lang="en-US" sz="3600" b="1" dirty="0" smtClean="0">
                <a:latin typeface="Calibri" panose="020F0502020204030204" pitchFamily="34" charset="0"/>
              </a:rPr>
              <a:t>GENDER DYSPHORIA IN ADULTHOOD AND ADOLESCENCE</a:t>
            </a:r>
            <a:r>
              <a:rPr lang="en-US" sz="3600" dirty="0" smtClean="0">
                <a:latin typeface="Calibri" panose="020F0502020204030204" pitchFamily="34" charset="0"/>
              </a:rPr>
              <a:t> (</a:t>
            </a:r>
            <a:r>
              <a:rPr lang="en-US" sz="3600" dirty="0">
                <a:latin typeface="Calibri" panose="020F0502020204030204" pitchFamily="34" charset="0"/>
              </a:rPr>
              <a:t>DSM-V)</a:t>
            </a:r>
          </a:p>
        </p:txBody>
      </p:sp>
      <p:sp>
        <p:nvSpPr>
          <p:cNvPr id="5" name="Text Placeholder 2"/>
          <p:cNvSpPr>
            <a:spLocks noGrp="1"/>
          </p:cNvSpPr>
          <p:nvPr>
            <p:ph idx="1"/>
          </p:nvPr>
        </p:nvSpPr>
        <p:spPr>
          <a:xfrm>
            <a:off x="609600" y="384581"/>
            <a:ext cx="10972800" cy="5741583"/>
          </a:xfrm>
        </p:spPr>
        <p:txBody>
          <a:bodyPr>
            <a:noAutofit/>
          </a:bodyPr>
          <a:lstStyle/>
          <a:p>
            <a:pPr marL="514350" indent="-514350">
              <a:buFont typeface="+mj-lt"/>
              <a:buAutoNum type="alphaUcPeriod"/>
            </a:pPr>
            <a:r>
              <a:rPr lang="en-US" sz="2000" dirty="0">
                <a:latin typeface="Calibri" panose="020F0502020204030204" pitchFamily="34" charset="0"/>
              </a:rPr>
              <a:t>A marked incongruence between one’s experienced/expressed gender and assigned gender, of at least 6 months duration, as manifested by at least two of the following:</a:t>
            </a:r>
          </a:p>
          <a:p>
            <a:pPr marL="971550" lvl="1" indent="-514350">
              <a:buFont typeface="+mj-lt"/>
              <a:buAutoNum type="arabicPeriod"/>
            </a:pPr>
            <a:r>
              <a:rPr lang="en-US" sz="2000" dirty="0">
                <a:latin typeface="Calibri" panose="020F0502020204030204" pitchFamily="34" charset="0"/>
              </a:rPr>
              <a:t>A marked incongruence between one’s experienced/expressed gender and primary and/or secondary sex characteristics (or in young adolescents, the anticipated secondary sex characteristics.) </a:t>
            </a:r>
          </a:p>
          <a:p>
            <a:pPr marL="971550" lvl="1" indent="-514350">
              <a:buFont typeface="+mj-lt"/>
              <a:buAutoNum type="arabicPeriod"/>
            </a:pPr>
            <a:r>
              <a:rPr lang="en-US" sz="2000" dirty="0">
                <a:latin typeface="Calibri" panose="020F0502020204030204" pitchFamily="34" charset="0"/>
              </a:rPr>
              <a:t>Strong desire to be rid of one’s primary and/or secondary sex characteristics because of a marked incongruence with one’s experience/experienced gender (or in young adolescents, a desire to prevent the development of the anticipated secondary sex characteristics)</a:t>
            </a:r>
          </a:p>
          <a:p>
            <a:pPr marL="971550" lvl="1" indent="-514350">
              <a:buFont typeface="+mj-lt"/>
              <a:buAutoNum type="arabicPeriod"/>
            </a:pPr>
            <a:r>
              <a:rPr lang="en-US" sz="2000" dirty="0">
                <a:latin typeface="Calibri" panose="020F0502020204030204" pitchFamily="34" charset="0"/>
              </a:rPr>
              <a:t>A strong desire for the primary and or secondary sex characteristics of the other gender</a:t>
            </a:r>
          </a:p>
          <a:p>
            <a:pPr marL="971550" lvl="1" indent="-514350">
              <a:buFont typeface="+mj-lt"/>
              <a:buAutoNum type="arabicPeriod"/>
            </a:pPr>
            <a:r>
              <a:rPr lang="en-US" sz="2000" dirty="0">
                <a:latin typeface="Calibri" panose="020F0502020204030204" pitchFamily="34" charset="0"/>
              </a:rPr>
              <a:t>A strong desire to be of the other gender (or some alternative gender different from one’s assigned gender)</a:t>
            </a:r>
          </a:p>
          <a:p>
            <a:pPr marL="971550" lvl="1" indent="-514350">
              <a:buFont typeface="+mj-lt"/>
              <a:buAutoNum type="arabicPeriod"/>
            </a:pPr>
            <a:r>
              <a:rPr lang="en-US" sz="2000" dirty="0">
                <a:latin typeface="Calibri" panose="020F0502020204030204" pitchFamily="34" charset="0"/>
              </a:rPr>
              <a:t>A strong desire to be treated as the other gender (or some alternative gender different from one’s assigned gender)</a:t>
            </a:r>
          </a:p>
          <a:p>
            <a:pPr marL="971550" lvl="1" indent="-514350">
              <a:buFont typeface="+mj-lt"/>
              <a:buAutoNum type="arabicPeriod"/>
            </a:pPr>
            <a:r>
              <a:rPr lang="en-US" sz="2000" dirty="0">
                <a:latin typeface="Calibri" panose="020F0502020204030204" pitchFamily="34" charset="0"/>
              </a:rPr>
              <a:t>A strong conviction that one has the typical feelings and reactions of the other gender (or some alternative gender different from one’s assigned gender)</a:t>
            </a:r>
          </a:p>
          <a:p>
            <a:pPr marL="571500" indent="-514350">
              <a:buFont typeface="+mj-lt"/>
              <a:buAutoNum type="alphaUcPeriod"/>
            </a:pPr>
            <a:r>
              <a:rPr lang="en-US" sz="2000" dirty="0">
                <a:latin typeface="Calibri" panose="020F0502020204030204" pitchFamily="34" charset="0"/>
              </a:rPr>
              <a:t>The condition is associated with clinically significant distress or impairment in social, occupational, or other important areas of functioning.</a:t>
            </a:r>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18</a:t>
            </a:r>
            <a:endParaRPr lang="en-US" sz="2800" dirty="0">
              <a:solidFill>
                <a:srgbClr val="00B050"/>
              </a:solidFill>
            </a:endParaRPr>
          </a:p>
        </p:txBody>
      </p:sp>
    </p:spTree>
    <p:extLst>
      <p:ext uri="{BB962C8B-B14F-4D97-AF65-F5344CB8AC3E}">
        <p14:creationId xmlns:p14="http://schemas.microsoft.com/office/powerpoint/2010/main" val="40421121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480274"/>
          </a:xfrm>
        </p:spPr>
        <p:txBody>
          <a:bodyPr>
            <a:normAutofit fontScale="90000"/>
          </a:bodyPr>
          <a:lstStyle/>
          <a:p>
            <a:r>
              <a:rPr lang="en-US" b="1" dirty="0" smtClean="0">
                <a:latin typeface="Calibri" panose="020F0502020204030204" pitchFamily="34" charset="0"/>
              </a:rPr>
              <a:t>GENDER DYSPHORIA AT A GLANCE</a:t>
            </a:r>
            <a:endParaRPr lang="en-US" b="1" dirty="0">
              <a:latin typeface="Calibri" panose="020F0502020204030204" pitchFamily="34" charset="0"/>
            </a:endParaRPr>
          </a:p>
        </p:txBody>
      </p:sp>
      <p:sp>
        <p:nvSpPr>
          <p:cNvPr id="4" name="Text Placeholder 2"/>
          <p:cNvSpPr>
            <a:spLocks noGrp="1"/>
          </p:cNvSpPr>
          <p:nvPr>
            <p:ph idx="1"/>
          </p:nvPr>
        </p:nvSpPr>
        <p:spPr>
          <a:xfrm>
            <a:off x="329609" y="480274"/>
            <a:ext cx="9992027" cy="5899261"/>
          </a:xfrm>
        </p:spPr>
        <p:txBody>
          <a:bodyPr>
            <a:normAutofit lnSpcReduction="10000"/>
          </a:bodyPr>
          <a:lstStyle/>
          <a:p>
            <a:pPr marL="0" indent="0">
              <a:lnSpc>
                <a:spcPct val="110000"/>
              </a:lnSpc>
              <a:buNone/>
            </a:pPr>
            <a:r>
              <a:rPr lang="en-US" b="1" dirty="0" smtClean="0">
                <a:latin typeface="Calibri" panose="020F0502020204030204" pitchFamily="34" charset="0"/>
              </a:rPr>
              <a:t>Incongruence between experienced/expressed gender and assigned gender (six months or longer) </a:t>
            </a:r>
          </a:p>
          <a:p>
            <a:pPr marL="0" indent="0">
              <a:lnSpc>
                <a:spcPct val="110000"/>
              </a:lnSpc>
              <a:buNone/>
            </a:pPr>
            <a:r>
              <a:rPr lang="en-US" dirty="0" smtClean="0">
                <a:latin typeface="Calibri" panose="020F0502020204030204" pitchFamily="34" charset="0"/>
              </a:rPr>
              <a:t>Any </a:t>
            </a:r>
            <a:r>
              <a:rPr lang="en-US" b="1" dirty="0" smtClean="0">
                <a:latin typeface="Calibri" panose="020F0502020204030204" pitchFamily="34" charset="0"/>
              </a:rPr>
              <a:t>two</a:t>
            </a:r>
            <a:r>
              <a:rPr lang="en-US" dirty="0" smtClean="0">
                <a:latin typeface="Calibri" panose="020F0502020204030204" pitchFamily="34" charset="0"/>
              </a:rPr>
              <a:t> of the following, combined with distress and / or functional difficulties:</a:t>
            </a:r>
          </a:p>
          <a:p>
            <a:pPr marL="457200" indent="-457200">
              <a:lnSpc>
                <a:spcPct val="110000"/>
              </a:lnSpc>
              <a:buAutoNum type="arabicParenR"/>
            </a:pPr>
            <a:r>
              <a:rPr lang="en-US" dirty="0" smtClean="0">
                <a:latin typeface="Calibri" panose="020F0502020204030204" pitchFamily="34" charset="0"/>
              </a:rPr>
              <a:t>Sex assigned at birth </a:t>
            </a:r>
            <a:r>
              <a:rPr lang="en-US" dirty="0" smtClean="0">
                <a:latin typeface="Calibri" panose="020F0502020204030204" pitchFamily="34" charset="0"/>
                <a:cs typeface="Times New Roman" panose="02020603050405020304" pitchFamily="18" charset="0"/>
              </a:rPr>
              <a:t>≠ gender identity or expression</a:t>
            </a:r>
            <a:endParaRPr lang="en-US" dirty="0">
              <a:latin typeface="Calibri" panose="020F0502020204030204" pitchFamily="34" charset="0"/>
            </a:endParaRPr>
          </a:p>
          <a:p>
            <a:pPr marL="457200" indent="-457200">
              <a:lnSpc>
                <a:spcPct val="110000"/>
              </a:lnSpc>
              <a:buAutoNum type="arabicParenR"/>
            </a:pPr>
            <a:r>
              <a:rPr lang="en-US" dirty="0" smtClean="0">
                <a:latin typeface="Calibri" panose="020F0502020204030204" pitchFamily="34" charset="0"/>
                <a:cs typeface="Times New Roman" panose="02020603050405020304" pitchFamily="18" charset="0"/>
              </a:rPr>
              <a:t>Disgusted by own sexual characteristics</a:t>
            </a:r>
          </a:p>
          <a:p>
            <a:pPr marL="457200" indent="-457200">
              <a:lnSpc>
                <a:spcPct val="110000"/>
              </a:lnSpc>
              <a:buAutoNum type="arabicParenR"/>
            </a:pPr>
            <a:r>
              <a:rPr lang="en-US" dirty="0" smtClean="0">
                <a:latin typeface="Calibri" panose="020F0502020204030204" pitchFamily="34" charset="0"/>
                <a:cs typeface="Times New Roman" panose="02020603050405020304" pitchFamily="18" charset="0"/>
              </a:rPr>
              <a:t>Distressed by absence of other sexual characteristics</a:t>
            </a:r>
          </a:p>
          <a:p>
            <a:pPr marL="457200" indent="-457200">
              <a:lnSpc>
                <a:spcPct val="110000"/>
              </a:lnSpc>
              <a:buAutoNum type="arabicParenR"/>
            </a:pPr>
            <a:r>
              <a:rPr lang="en-US" dirty="0" smtClean="0">
                <a:latin typeface="Calibri" panose="020F0502020204030204" pitchFamily="34" charset="0"/>
                <a:cs typeface="Times New Roman" panose="02020603050405020304" pitchFamily="18" charset="0"/>
              </a:rPr>
              <a:t>Wanting to be other gender</a:t>
            </a:r>
          </a:p>
          <a:p>
            <a:pPr marL="457200" indent="-457200">
              <a:lnSpc>
                <a:spcPct val="110000"/>
              </a:lnSpc>
              <a:buAutoNum type="arabicParenR"/>
            </a:pPr>
            <a:r>
              <a:rPr lang="en-US" dirty="0" smtClean="0">
                <a:latin typeface="Calibri" panose="020F0502020204030204" pitchFamily="34" charset="0"/>
                <a:cs typeface="Times New Roman" panose="02020603050405020304" pitchFamily="18" charset="0"/>
              </a:rPr>
              <a:t>Wanting to be perceived as other gender</a:t>
            </a:r>
          </a:p>
          <a:p>
            <a:pPr marL="457200" indent="-457200">
              <a:lnSpc>
                <a:spcPct val="110000"/>
              </a:lnSpc>
              <a:buAutoNum type="arabicParenR"/>
            </a:pPr>
            <a:r>
              <a:rPr lang="en-US" dirty="0" smtClean="0">
                <a:latin typeface="Calibri" panose="020F0502020204030204" pitchFamily="34" charset="0"/>
                <a:cs typeface="Times New Roman" panose="02020603050405020304" pitchFamily="18" charset="0"/>
              </a:rPr>
              <a:t>Perceives self to feel and act as other gender</a:t>
            </a:r>
          </a:p>
          <a:p>
            <a:pPr marL="457200" indent="-457200">
              <a:lnSpc>
                <a:spcPct val="110000"/>
              </a:lnSpc>
              <a:buAutoNum type="arabicParenR"/>
            </a:pPr>
            <a:endParaRPr lang="en-US" dirty="0" smtClean="0">
              <a:cs typeface="Times New Roman" panose="02020603050405020304" pitchFamily="18" charset="0"/>
            </a:endParaRPr>
          </a:p>
        </p:txBody>
      </p:sp>
      <p:sp>
        <p:nvSpPr>
          <p:cNvPr id="5" name="TextBox 4"/>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19</a:t>
            </a:r>
            <a:endParaRPr lang="en-US" sz="2800" dirty="0">
              <a:solidFill>
                <a:srgbClr val="00B050"/>
              </a:solidFill>
            </a:endParaRPr>
          </a:p>
        </p:txBody>
      </p:sp>
    </p:spTree>
    <p:extLst>
      <p:ext uri="{BB962C8B-B14F-4D97-AF65-F5344CB8AC3E}">
        <p14:creationId xmlns:p14="http://schemas.microsoft.com/office/powerpoint/2010/main" val="404897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48768"/>
          </a:xfrm>
        </p:spPr>
        <p:txBody>
          <a:bodyPr>
            <a:normAutofit fontScale="90000"/>
          </a:bodyPr>
          <a:lstStyle/>
          <a:p>
            <a:r>
              <a:rPr lang="en-US" sz="4000" b="1" dirty="0"/>
              <a:t>Co-morbidity with Gender Dysphoria</a:t>
            </a:r>
          </a:p>
        </p:txBody>
      </p:sp>
      <p:sp>
        <p:nvSpPr>
          <p:cNvPr id="3" name="Content Placeholder 2"/>
          <p:cNvSpPr>
            <a:spLocks noGrp="1"/>
          </p:cNvSpPr>
          <p:nvPr>
            <p:ph idx="1"/>
          </p:nvPr>
        </p:nvSpPr>
        <p:spPr>
          <a:xfrm>
            <a:off x="401216" y="914401"/>
            <a:ext cx="11392678" cy="5314405"/>
          </a:xfrm>
        </p:spPr>
        <p:txBody>
          <a:bodyPr>
            <a:normAutofit lnSpcReduction="10000"/>
          </a:bodyPr>
          <a:lstStyle/>
          <a:p>
            <a:pPr marL="457200" lvl="1" indent="0">
              <a:buNone/>
            </a:pPr>
            <a:r>
              <a:rPr lang="en-US" sz="1400" b="1" dirty="0"/>
              <a:t>DEPRESSION –</a:t>
            </a:r>
          </a:p>
          <a:p>
            <a:pPr marL="457200" lvl="1" indent="0">
              <a:buNone/>
            </a:pPr>
            <a:r>
              <a:rPr lang="en-US" sz="1400" dirty="0"/>
              <a:t>	- much more likely in gender diverse individuals </a:t>
            </a:r>
          </a:p>
          <a:p>
            <a:pPr marL="457200" lvl="1" indent="0">
              <a:buNone/>
            </a:pPr>
            <a:r>
              <a:rPr lang="en-US" sz="1400" dirty="0"/>
              <a:t>	- may be driven by internalized gender-negative messages</a:t>
            </a:r>
          </a:p>
          <a:p>
            <a:pPr marL="457200" lvl="1" indent="0">
              <a:buNone/>
            </a:pPr>
            <a:r>
              <a:rPr lang="en-US" sz="1400" b="1" dirty="0"/>
              <a:t>ANXIETY – </a:t>
            </a:r>
          </a:p>
          <a:p>
            <a:pPr marL="457200" lvl="1" indent="0">
              <a:buNone/>
            </a:pPr>
            <a:r>
              <a:rPr lang="en-US" sz="1400" dirty="0"/>
              <a:t>	- worry may be related to gender issues</a:t>
            </a:r>
          </a:p>
          <a:p>
            <a:pPr marL="457200" lvl="1" indent="0">
              <a:buNone/>
            </a:pPr>
            <a:r>
              <a:rPr lang="en-US" sz="1400" dirty="0"/>
              <a:t>	- social anxiety, and avoidance increases anxiety </a:t>
            </a:r>
          </a:p>
          <a:p>
            <a:pPr marL="457200" lvl="1" indent="0">
              <a:buNone/>
            </a:pPr>
            <a:r>
              <a:rPr lang="en-US" sz="1400" dirty="0"/>
              <a:t>	- may be more vulnerable to traumatic experiences occurring </a:t>
            </a:r>
          </a:p>
          <a:p>
            <a:pPr marL="457200" lvl="1" indent="0">
              <a:buNone/>
            </a:pPr>
            <a:r>
              <a:rPr lang="en-US" sz="1400" b="1" dirty="0"/>
              <a:t>EATING DISORDERS –</a:t>
            </a:r>
          </a:p>
          <a:p>
            <a:pPr marL="457200" lvl="1" indent="0">
              <a:buNone/>
            </a:pPr>
            <a:r>
              <a:rPr lang="en-US" sz="1400" dirty="0"/>
              <a:t>	- disordered eating may be related to attempts to control the gendered body experience</a:t>
            </a:r>
          </a:p>
          <a:p>
            <a:pPr marL="457200" lvl="1" indent="0">
              <a:buNone/>
            </a:pPr>
            <a:r>
              <a:rPr lang="en-US" sz="1400" b="1" dirty="0"/>
              <a:t>AUTISM SPECTRUM TRAITS –</a:t>
            </a:r>
          </a:p>
          <a:p>
            <a:pPr marL="457200" lvl="1" indent="0">
              <a:buNone/>
            </a:pPr>
            <a:r>
              <a:rPr lang="en-US" sz="1400" dirty="0"/>
              <a:t>	- 1% of general population meet criteria (6-7% may have significant traits)</a:t>
            </a:r>
          </a:p>
          <a:p>
            <a:pPr marL="457200" lvl="1" indent="0">
              <a:buNone/>
            </a:pPr>
            <a:r>
              <a:rPr lang="en-US" sz="1400" dirty="0"/>
              <a:t>	- 5% to 20% of gender diverse meet criteria (14 to 36% with significant traits) </a:t>
            </a:r>
          </a:p>
          <a:p>
            <a:pPr marL="457200" lvl="1" indent="0">
              <a:buNone/>
            </a:pPr>
            <a:r>
              <a:rPr lang="en-US" sz="1400" dirty="0"/>
              <a:t>	- </a:t>
            </a:r>
            <a:r>
              <a:rPr lang="en-US" sz="1400" dirty="0" err="1"/>
              <a:t>nonbinary</a:t>
            </a:r>
            <a:r>
              <a:rPr lang="en-US" sz="1400" dirty="0"/>
              <a:t> (especially AFAB) may even be more likely </a:t>
            </a:r>
          </a:p>
          <a:p>
            <a:pPr marL="457200" lvl="1" indent="0">
              <a:buNone/>
            </a:pPr>
            <a:r>
              <a:rPr lang="en-US" sz="1400" b="1" dirty="0"/>
              <a:t>DISSOCIATIVE DISORDERS – </a:t>
            </a:r>
          </a:p>
          <a:p>
            <a:pPr marL="457200" lvl="1" indent="0">
              <a:buNone/>
            </a:pPr>
            <a:r>
              <a:rPr lang="en-US" sz="1400" dirty="0"/>
              <a:t>	- estimates in gender diverse population have been as high as 30% (general pop = 2%)</a:t>
            </a:r>
          </a:p>
          <a:p>
            <a:pPr marL="457200" lvl="1" indent="0">
              <a:buNone/>
            </a:pPr>
            <a:r>
              <a:rPr lang="en-US" sz="1400" dirty="0"/>
              <a:t>	- may be attempt to dissociate from gender experience</a:t>
            </a:r>
          </a:p>
          <a:p>
            <a:pPr marL="457200" lvl="1" indent="0">
              <a:buNone/>
            </a:pPr>
            <a:r>
              <a:rPr lang="en-US" sz="1400" b="1" dirty="0"/>
              <a:t>SUBSTANCE USE –</a:t>
            </a:r>
          </a:p>
          <a:p>
            <a:pPr marL="457200" lvl="1" indent="0">
              <a:buNone/>
            </a:pPr>
            <a:r>
              <a:rPr lang="en-US" sz="1400" dirty="0"/>
              <a:t> 	- may be an attempt to numb out from gender experience</a:t>
            </a:r>
          </a:p>
          <a:p>
            <a:pPr marL="457200" lvl="1" indent="0">
              <a:buNone/>
            </a:pPr>
            <a:r>
              <a:rPr lang="en-US" sz="1400" b="1" dirty="0"/>
              <a:t>BODY DYSMORPHIC DISORER – </a:t>
            </a:r>
          </a:p>
          <a:p>
            <a:pPr marL="457200" lvl="1" indent="0">
              <a:buNone/>
            </a:pPr>
            <a:r>
              <a:rPr lang="en-US" sz="1400" dirty="0"/>
              <a:t>	- not any more common in gender diverse population than general population </a:t>
            </a:r>
          </a:p>
          <a:p>
            <a:pPr marL="457200" lvl="1" indent="0">
              <a:buNone/>
            </a:pPr>
            <a:r>
              <a:rPr lang="en-US" sz="1400" dirty="0"/>
              <a:t>	- gender dysphoria can lead to unhealthy focus on pursuing </a:t>
            </a:r>
            <a:r>
              <a:rPr lang="en-US" sz="1400" dirty="0" smtClean="0"/>
              <a:t>perfection</a:t>
            </a:r>
          </a:p>
          <a:p>
            <a:pPr marL="457200" lvl="1" indent="0">
              <a:buNone/>
            </a:pPr>
            <a:endParaRPr lang="en-US" sz="1400" dirty="0"/>
          </a:p>
        </p:txBody>
      </p:sp>
      <p:sp>
        <p:nvSpPr>
          <p:cNvPr id="4" name="Footer Placeholder 3"/>
          <p:cNvSpPr>
            <a:spLocks noGrp="1"/>
          </p:cNvSpPr>
          <p:nvPr>
            <p:ph type="ftr" sz="quarter" idx="11"/>
          </p:nvPr>
        </p:nvSpPr>
        <p:spPr>
          <a:xfrm rot="10800000" flipV="1">
            <a:off x="1026193" y="5954233"/>
            <a:ext cx="9648893" cy="393404"/>
          </a:xfrm>
        </p:spPr>
        <p:txBody>
          <a:bodyPr/>
          <a:lstStyle/>
          <a:p>
            <a:pPr algn="l"/>
            <a:r>
              <a:rPr lang="en-US" sz="2800" dirty="0" smtClean="0">
                <a:solidFill>
                  <a:srgbClr val="FF0000"/>
                </a:solidFill>
              </a:rPr>
              <a:t>Gender dysphoria does not cause mental illness</a:t>
            </a:r>
            <a:endParaRPr lang="en-US" sz="2800" dirty="0">
              <a:solidFill>
                <a:srgbClr val="FF0000"/>
              </a:solidFill>
            </a:endParaRPr>
          </a:p>
        </p:txBody>
      </p:sp>
      <p:sp>
        <p:nvSpPr>
          <p:cNvPr id="5" name="TextBox 4"/>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20</a:t>
            </a:r>
            <a:endParaRPr lang="en-US" sz="2800" dirty="0">
              <a:solidFill>
                <a:srgbClr val="00B050"/>
              </a:solidFill>
            </a:endParaRPr>
          </a:p>
        </p:txBody>
      </p:sp>
    </p:spTree>
    <p:extLst>
      <p:ext uri="{BB962C8B-B14F-4D97-AF65-F5344CB8AC3E}">
        <p14:creationId xmlns:p14="http://schemas.microsoft.com/office/powerpoint/2010/main" val="261143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80">
                                          <p:stCondLst>
                                            <p:cond delay="0"/>
                                          </p:stCondLst>
                                        </p:cTn>
                                        <p:tgtEl>
                                          <p:spTgt spid="3">
                                            <p:txEl>
                                              <p:pRg st="2" end="2"/>
                                            </p:txEl>
                                          </p:spTgt>
                                        </p:tgtEl>
                                      </p:cBhvr>
                                    </p:animEffect>
                                    <p:anim calcmode="lin" valueType="num">
                                      <p:cBhvr>
                                        <p:cTn id="4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2" end="2"/>
                                            </p:txEl>
                                          </p:spTgt>
                                        </p:tgtEl>
                                      </p:cBhvr>
                                      <p:to x="100000" y="60000"/>
                                    </p:animScale>
                                    <p:animScale>
                                      <p:cBhvr>
                                        <p:cTn id="46" dur="166" decel="50000">
                                          <p:stCondLst>
                                            <p:cond delay="676"/>
                                          </p:stCondLst>
                                        </p:cTn>
                                        <p:tgtEl>
                                          <p:spTgt spid="3">
                                            <p:txEl>
                                              <p:pRg st="2" end="2"/>
                                            </p:txEl>
                                          </p:spTgt>
                                        </p:tgtEl>
                                      </p:cBhvr>
                                      <p:to x="100000" y="100000"/>
                                    </p:animScale>
                                    <p:animScale>
                                      <p:cBhvr>
                                        <p:cTn id="47" dur="26">
                                          <p:stCondLst>
                                            <p:cond delay="1312"/>
                                          </p:stCondLst>
                                        </p:cTn>
                                        <p:tgtEl>
                                          <p:spTgt spid="3">
                                            <p:txEl>
                                              <p:pRg st="2" end="2"/>
                                            </p:txEl>
                                          </p:spTgt>
                                        </p:tgtEl>
                                      </p:cBhvr>
                                      <p:to x="100000" y="80000"/>
                                    </p:animScale>
                                    <p:animScale>
                                      <p:cBhvr>
                                        <p:cTn id="48" dur="166" decel="50000">
                                          <p:stCondLst>
                                            <p:cond delay="1338"/>
                                          </p:stCondLst>
                                        </p:cTn>
                                        <p:tgtEl>
                                          <p:spTgt spid="3">
                                            <p:txEl>
                                              <p:pRg st="2" end="2"/>
                                            </p:txEl>
                                          </p:spTgt>
                                        </p:tgtEl>
                                      </p:cBhvr>
                                      <p:to x="100000" y="100000"/>
                                    </p:animScale>
                                    <p:animScale>
                                      <p:cBhvr>
                                        <p:cTn id="49" dur="26">
                                          <p:stCondLst>
                                            <p:cond delay="1642"/>
                                          </p:stCondLst>
                                        </p:cTn>
                                        <p:tgtEl>
                                          <p:spTgt spid="3">
                                            <p:txEl>
                                              <p:pRg st="2" end="2"/>
                                            </p:txEl>
                                          </p:spTgt>
                                        </p:tgtEl>
                                      </p:cBhvr>
                                      <p:to x="100000" y="90000"/>
                                    </p:animScale>
                                    <p:animScale>
                                      <p:cBhvr>
                                        <p:cTn id="50" dur="166" decel="50000">
                                          <p:stCondLst>
                                            <p:cond delay="1668"/>
                                          </p:stCondLst>
                                        </p:cTn>
                                        <p:tgtEl>
                                          <p:spTgt spid="3">
                                            <p:txEl>
                                              <p:pRg st="2" end="2"/>
                                            </p:txEl>
                                          </p:spTgt>
                                        </p:tgtEl>
                                      </p:cBhvr>
                                      <p:to x="100000" y="100000"/>
                                    </p:animScale>
                                    <p:animScale>
                                      <p:cBhvr>
                                        <p:cTn id="51" dur="26">
                                          <p:stCondLst>
                                            <p:cond delay="1808"/>
                                          </p:stCondLst>
                                        </p:cTn>
                                        <p:tgtEl>
                                          <p:spTgt spid="3">
                                            <p:txEl>
                                              <p:pRg st="2" end="2"/>
                                            </p:txEl>
                                          </p:spTgt>
                                        </p:tgtEl>
                                      </p:cBhvr>
                                      <p:to x="100000" y="95000"/>
                                    </p:animScale>
                                    <p:animScale>
                                      <p:cBhvr>
                                        <p:cTn id="52" dur="166" decel="50000">
                                          <p:stCondLst>
                                            <p:cond delay="1834"/>
                                          </p:stCondLst>
                                        </p:cTn>
                                        <p:tgtEl>
                                          <p:spTgt spid="3">
                                            <p:txEl>
                                              <p:pRg st="2" end="2"/>
                                            </p:txEl>
                                          </p:spTgt>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Effect transition="in" filter="wipe(down)">
                                      <p:cBhvr>
                                        <p:cTn id="57" dur="580">
                                          <p:stCondLst>
                                            <p:cond delay="0"/>
                                          </p:stCondLst>
                                        </p:cTn>
                                        <p:tgtEl>
                                          <p:spTgt spid="3">
                                            <p:txEl>
                                              <p:pRg st="3" end="3"/>
                                            </p:txEl>
                                          </p:spTgt>
                                        </p:tgtEl>
                                      </p:cBhvr>
                                    </p:animEffect>
                                    <p:anim calcmode="lin" valueType="num">
                                      <p:cBhvr>
                                        <p:cTn id="5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3">
                                            <p:txEl>
                                              <p:pRg st="3" end="3"/>
                                            </p:txEl>
                                          </p:spTgt>
                                        </p:tgtEl>
                                      </p:cBhvr>
                                      <p:to x="100000" y="60000"/>
                                    </p:animScale>
                                    <p:animScale>
                                      <p:cBhvr>
                                        <p:cTn id="64" dur="166" decel="50000">
                                          <p:stCondLst>
                                            <p:cond delay="676"/>
                                          </p:stCondLst>
                                        </p:cTn>
                                        <p:tgtEl>
                                          <p:spTgt spid="3">
                                            <p:txEl>
                                              <p:pRg st="3" end="3"/>
                                            </p:txEl>
                                          </p:spTgt>
                                        </p:tgtEl>
                                      </p:cBhvr>
                                      <p:to x="100000" y="100000"/>
                                    </p:animScale>
                                    <p:animScale>
                                      <p:cBhvr>
                                        <p:cTn id="65" dur="26">
                                          <p:stCondLst>
                                            <p:cond delay="1312"/>
                                          </p:stCondLst>
                                        </p:cTn>
                                        <p:tgtEl>
                                          <p:spTgt spid="3">
                                            <p:txEl>
                                              <p:pRg st="3" end="3"/>
                                            </p:txEl>
                                          </p:spTgt>
                                        </p:tgtEl>
                                      </p:cBhvr>
                                      <p:to x="100000" y="80000"/>
                                    </p:animScale>
                                    <p:animScale>
                                      <p:cBhvr>
                                        <p:cTn id="66" dur="166" decel="50000">
                                          <p:stCondLst>
                                            <p:cond delay="1338"/>
                                          </p:stCondLst>
                                        </p:cTn>
                                        <p:tgtEl>
                                          <p:spTgt spid="3">
                                            <p:txEl>
                                              <p:pRg st="3" end="3"/>
                                            </p:txEl>
                                          </p:spTgt>
                                        </p:tgtEl>
                                      </p:cBhvr>
                                      <p:to x="100000" y="100000"/>
                                    </p:animScale>
                                    <p:animScale>
                                      <p:cBhvr>
                                        <p:cTn id="67" dur="26">
                                          <p:stCondLst>
                                            <p:cond delay="1642"/>
                                          </p:stCondLst>
                                        </p:cTn>
                                        <p:tgtEl>
                                          <p:spTgt spid="3">
                                            <p:txEl>
                                              <p:pRg st="3" end="3"/>
                                            </p:txEl>
                                          </p:spTgt>
                                        </p:tgtEl>
                                      </p:cBhvr>
                                      <p:to x="100000" y="90000"/>
                                    </p:animScale>
                                    <p:animScale>
                                      <p:cBhvr>
                                        <p:cTn id="68" dur="166" decel="50000">
                                          <p:stCondLst>
                                            <p:cond delay="1668"/>
                                          </p:stCondLst>
                                        </p:cTn>
                                        <p:tgtEl>
                                          <p:spTgt spid="3">
                                            <p:txEl>
                                              <p:pRg st="3" end="3"/>
                                            </p:txEl>
                                          </p:spTgt>
                                        </p:tgtEl>
                                      </p:cBhvr>
                                      <p:to x="100000" y="100000"/>
                                    </p:animScale>
                                    <p:animScale>
                                      <p:cBhvr>
                                        <p:cTn id="69" dur="26">
                                          <p:stCondLst>
                                            <p:cond delay="1808"/>
                                          </p:stCondLst>
                                        </p:cTn>
                                        <p:tgtEl>
                                          <p:spTgt spid="3">
                                            <p:txEl>
                                              <p:pRg st="3" end="3"/>
                                            </p:txEl>
                                          </p:spTgt>
                                        </p:tgtEl>
                                      </p:cBhvr>
                                      <p:to x="100000" y="95000"/>
                                    </p:animScale>
                                    <p:animScale>
                                      <p:cBhvr>
                                        <p:cTn id="70" dur="166" decel="50000">
                                          <p:stCondLst>
                                            <p:cond delay="1834"/>
                                          </p:stCondLst>
                                        </p:cTn>
                                        <p:tgtEl>
                                          <p:spTgt spid="3">
                                            <p:txEl>
                                              <p:pRg st="3" end="3"/>
                                            </p:txEl>
                                          </p:spTgt>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3">
                                            <p:txEl>
                                              <p:pRg st="4" end="4"/>
                                            </p:txEl>
                                          </p:spTgt>
                                        </p:tgtEl>
                                        <p:attrNameLst>
                                          <p:attrName>style.visibility</p:attrName>
                                        </p:attrNameLst>
                                      </p:cBhvr>
                                      <p:to>
                                        <p:strVal val="visible"/>
                                      </p:to>
                                    </p:set>
                                    <p:animEffect transition="in" filter="wipe(down)">
                                      <p:cBhvr>
                                        <p:cTn id="73" dur="580">
                                          <p:stCondLst>
                                            <p:cond delay="0"/>
                                          </p:stCondLst>
                                        </p:cTn>
                                        <p:tgtEl>
                                          <p:spTgt spid="3">
                                            <p:txEl>
                                              <p:pRg st="4" end="4"/>
                                            </p:txEl>
                                          </p:spTgt>
                                        </p:tgtEl>
                                      </p:cBhvr>
                                    </p:animEffect>
                                    <p:anim calcmode="lin" valueType="num">
                                      <p:cBhvr>
                                        <p:cTn id="7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3">
                                            <p:txEl>
                                              <p:pRg st="4" end="4"/>
                                            </p:txEl>
                                          </p:spTgt>
                                        </p:tgtEl>
                                      </p:cBhvr>
                                      <p:to x="100000" y="60000"/>
                                    </p:animScale>
                                    <p:animScale>
                                      <p:cBhvr>
                                        <p:cTn id="80" dur="166" decel="50000">
                                          <p:stCondLst>
                                            <p:cond delay="676"/>
                                          </p:stCondLst>
                                        </p:cTn>
                                        <p:tgtEl>
                                          <p:spTgt spid="3">
                                            <p:txEl>
                                              <p:pRg st="4" end="4"/>
                                            </p:txEl>
                                          </p:spTgt>
                                        </p:tgtEl>
                                      </p:cBhvr>
                                      <p:to x="100000" y="100000"/>
                                    </p:animScale>
                                    <p:animScale>
                                      <p:cBhvr>
                                        <p:cTn id="81" dur="26">
                                          <p:stCondLst>
                                            <p:cond delay="1312"/>
                                          </p:stCondLst>
                                        </p:cTn>
                                        <p:tgtEl>
                                          <p:spTgt spid="3">
                                            <p:txEl>
                                              <p:pRg st="4" end="4"/>
                                            </p:txEl>
                                          </p:spTgt>
                                        </p:tgtEl>
                                      </p:cBhvr>
                                      <p:to x="100000" y="80000"/>
                                    </p:animScale>
                                    <p:animScale>
                                      <p:cBhvr>
                                        <p:cTn id="82" dur="166" decel="50000">
                                          <p:stCondLst>
                                            <p:cond delay="1338"/>
                                          </p:stCondLst>
                                        </p:cTn>
                                        <p:tgtEl>
                                          <p:spTgt spid="3">
                                            <p:txEl>
                                              <p:pRg st="4" end="4"/>
                                            </p:txEl>
                                          </p:spTgt>
                                        </p:tgtEl>
                                      </p:cBhvr>
                                      <p:to x="100000" y="100000"/>
                                    </p:animScale>
                                    <p:animScale>
                                      <p:cBhvr>
                                        <p:cTn id="83" dur="26">
                                          <p:stCondLst>
                                            <p:cond delay="1642"/>
                                          </p:stCondLst>
                                        </p:cTn>
                                        <p:tgtEl>
                                          <p:spTgt spid="3">
                                            <p:txEl>
                                              <p:pRg st="4" end="4"/>
                                            </p:txEl>
                                          </p:spTgt>
                                        </p:tgtEl>
                                      </p:cBhvr>
                                      <p:to x="100000" y="90000"/>
                                    </p:animScale>
                                    <p:animScale>
                                      <p:cBhvr>
                                        <p:cTn id="84" dur="166" decel="50000">
                                          <p:stCondLst>
                                            <p:cond delay="1668"/>
                                          </p:stCondLst>
                                        </p:cTn>
                                        <p:tgtEl>
                                          <p:spTgt spid="3">
                                            <p:txEl>
                                              <p:pRg st="4" end="4"/>
                                            </p:txEl>
                                          </p:spTgt>
                                        </p:tgtEl>
                                      </p:cBhvr>
                                      <p:to x="100000" y="100000"/>
                                    </p:animScale>
                                    <p:animScale>
                                      <p:cBhvr>
                                        <p:cTn id="85" dur="26">
                                          <p:stCondLst>
                                            <p:cond delay="1808"/>
                                          </p:stCondLst>
                                        </p:cTn>
                                        <p:tgtEl>
                                          <p:spTgt spid="3">
                                            <p:txEl>
                                              <p:pRg st="4" end="4"/>
                                            </p:txEl>
                                          </p:spTgt>
                                        </p:tgtEl>
                                      </p:cBhvr>
                                      <p:to x="100000" y="95000"/>
                                    </p:animScale>
                                    <p:animScale>
                                      <p:cBhvr>
                                        <p:cTn id="86" dur="166" decel="50000">
                                          <p:stCondLst>
                                            <p:cond delay="1834"/>
                                          </p:stCondLst>
                                        </p:cTn>
                                        <p:tgtEl>
                                          <p:spTgt spid="3">
                                            <p:txEl>
                                              <p:pRg st="4" end="4"/>
                                            </p:txEl>
                                          </p:spTgt>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3">
                                            <p:txEl>
                                              <p:pRg st="5" end="5"/>
                                            </p:txEl>
                                          </p:spTgt>
                                        </p:tgtEl>
                                        <p:attrNameLst>
                                          <p:attrName>style.visibility</p:attrName>
                                        </p:attrNameLst>
                                      </p:cBhvr>
                                      <p:to>
                                        <p:strVal val="visible"/>
                                      </p:to>
                                    </p:set>
                                    <p:animEffect transition="in" filter="wipe(down)">
                                      <p:cBhvr>
                                        <p:cTn id="89" dur="580">
                                          <p:stCondLst>
                                            <p:cond delay="0"/>
                                          </p:stCondLst>
                                        </p:cTn>
                                        <p:tgtEl>
                                          <p:spTgt spid="3">
                                            <p:txEl>
                                              <p:pRg st="5" end="5"/>
                                            </p:txEl>
                                          </p:spTgt>
                                        </p:tgtEl>
                                      </p:cBhvr>
                                    </p:animEffect>
                                    <p:anim calcmode="lin" valueType="num">
                                      <p:cBhvr>
                                        <p:cTn id="90"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3">
                                            <p:txEl>
                                              <p:pRg st="5" end="5"/>
                                            </p:txEl>
                                          </p:spTgt>
                                        </p:tgtEl>
                                      </p:cBhvr>
                                      <p:to x="100000" y="60000"/>
                                    </p:animScale>
                                    <p:animScale>
                                      <p:cBhvr>
                                        <p:cTn id="96" dur="166" decel="50000">
                                          <p:stCondLst>
                                            <p:cond delay="676"/>
                                          </p:stCondLst>
                                        </p:cTn>
                                        <p:tgtEl>
                                          <p:spTgt spid="3">
                                            <p:txEl>
                                              <p:pRg st="5" end="5"/>
                                            </p:txEl>
                                          </p:spTgt>
                                        </p:tgtEl>
                                      </p:cBhvr>
                                      <p:to x="100000" y="100000"/>
                                    </p:animScale>
                                    <p:animScale>
                                      <p:cBhvr>
                                        <p:cTn id="97" dur="26">
                                          <p:stCondLst>
                                            <p:cond delay="1312"/>
                                          </p:stCondLst>
                                        </p:cTn>
                                        <p:tgtEl>
                                          <p:spTgt spid="3">
                                            <p:txEl>
                                              <p:pRg st="5" end="5"/>
                                            </p:txEl>
                                          </p:spTgt>
                                        </p:tgtEl>
                                      </p:cBhvr>
                                      <p:to x="100000" y="80000"/>
                                    </p:animScale>
                                    <p:animScale>
                                      <p:cBhvr>
                                        <p:cTn id="98" dur="166" decel="50000">
                                          <p:stCondLst>
                                            <p:cond delay="1338"/>
                                          </p:stCondLst>
                                        </p:cTn>
                                        <p:tgtEl>
                                          <p:spTgt spid="3">
                                            <p:txEl>
                                              <p:pRg st="5" end="5"/>
                                            </p:txEl>
                                          </p:spTgt>
                                        </p:tgtEl>
                                      </p:cBhvr>
                                      <p:to x="100000" y="100000"/>
                                    </p:animScale>
                                    <p:animScale>
                                      <p:cBhvr>
                                        <p:cTn id="99" dur="26">
                                          <p:stCondLst>
                                            <p:cond delay="1642"/>
                                          </p:stCondLst>
                                        </p:cTn>
                                        <p:tgtEl>
                                          <p:spTgt spid="3">
                                            <p:txEl>
                                              <p:pRg st="5" end="5"/>
                                            </p:txEl>
                                          </p:spTgt>
                                        </p:tgtEl>
                                      </p:cBhvr>
                                      <p:to x="100000" y="90000"/>
                                    </p:animScale>
                                    <p:animScale>
                                      <p:cBhvr>
                                        <p:cTn id="100" dur="166" decel="50000">
                                          <p:stCondLst>
                                            <p:cond delay="1668"/>
                                          </p:stCondLst>
                                        </p:cTn>
                                        <p:tgtEl>
                                          <p:spTgt spid="3">
                                            <p:txEl>
                                              <p:pRg st="5" end="5"/>
                                            </p:txEl>
                                          </p:spTgt>
                                        </p:tgtEl>
                                      </p:cBhvr>
                                      <p:to x="100000" y="100000"/>
                                    </p:animScale>
                                    <p:animScale>
                                      <p:cBhvr>
                                        <p:cTn id="101" dur="26">
                                          <p:stCondLst>
                                            <p:cond delay="1808"/>
                                          </p:stCondLst>
                                        </p:cTn>
                                        <p:tgtEl>
                                          <p:spTgt spid="3">
                                            <p:txEl>
                                              <p:pRg st="5" end="5"/>
                                            </p:txEl>
                                          </p:spTgt>
                                        </p:tgtEl>
                                      </p:cBhvr>
                                      <p:to x="100000" y="95000"/>
                                    </p:animScale>
                                    <p:animScale>
                                      <p:cBhvr>
                                        <p:cTn id="102" dur="166" decel="50000">
                                          <p:stCondLst>
                                            <p:cond delay="1834"/>
                                          </p:stCondLst>
                                        </p:cTn>
                                        <p:tgtEl>
                                          <p:spTgt spid="3">
                                            <p:txEl>
                                              <p:pRg st="5" end="5"/>
                                            </p:txEl>
                                          </p:spTgt>
                                        </p:tgtEl>
                                      </p:cBhvr>
                                      <p:to x="100000" y="100000"/>
                                    </p:animScale>
                                  </p:childTnLst>
                                </p:cTn>
                              </p:par>
                              <p:par>
                                <p:cTn id="103" presetID="26" presetClass="entr" presetSubtype="0" fill="hold" nodeType="withEffect">
                                  <p:stCondLst>
                                    <p:cond delay="0"/>
                                  </p:stCondLst>
                                  <p:childTnLst>
                                    <p:set>
                                      <p:cBhvr>
                                        <p:cTn id="104" dur="1" fill="hold">
                                          <p:stCondLst>
                                            <p:cond delay="0"/>
                                          </p:stCondLst>
                                        </p:cTn>
                                        <p:tgtEl>
                                          <p:spTgt spid="3">
                                            <p:txEl>
                                              <p:pRg st="6" end="6"/>
                                            </p:txEl>
                                          </p:spTgt>
                                        </p:tgtEl>
                                        <p:attrNameLst>
                                          <p:attrName>style.visibility</p:attrName>
                                        </p:attrNameLst>
                                      </p:cBhvr>
                                      <p:to>
                                        <p:strVal val="visible"/>
                                      </p:to>
                                    </p:set>
                                    <p:animEffect transition="in" filter="wipe(down)">
                                      <p:cBhvr>
                                        <p:cTn id="105" dur="580">
                                          <p:stCondLst>
                                            <p:cond delay="0"/>
                                          </p:stCondLst>
                                        </p:cTn>
                                        <p:tgtEl>
                                          <p:spTgt spid="3">
                                            <p:txEl>
                                              <p:pRg st="6" end="6"/>
                                            </p:txEl>
                                          </p:spTgt>
                                        </p:tgtEl>
                                      </p:cBhvr>
                                    </p:animEffect>
                                    <p:anim calcmode="lin" valueType="num">
                                      <p:cBhvr>
                                        <p:cTn id="10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11" dur="26">
                                          <p:stCondLst>
                                            <p:cond delay="650"/>
                                          </p:stCondLst>
                                        </p:cTn>
                                        <p:tgtEl>
                                          <p:spTgt spid="3">
                                            <p:txEl>
                                              <p:pRg st="6" end="6"/>
                                            </p:txEl>
                                          </p:spTgt>
                                        </p:tgtEl>
                                      </p:cBhvr>
                                      <p:to x="100000" y="60000"/>
                                    </p:animScale>
                                    <p:animScale>
                                      <p:cBhvr>
                                        <p:cTn id="112" dur="166" decel="50000">
                                          <p:stCondLst>
                                            <p:cond delay="676"/>
                                          </p:stCondLst>
                                        </p:cTn>
                                        <p:tgtEl>
                                          <p:spTgt spid="3">
                                            <p:txEl>
                                              <p:pRg st="6" end="6"/>
                                            </p:txEl>
                                          </p:spTgt>
                                        </p:tgtEl>
                                      </p:cBhvr>
                                      <p:to x="100000" y="100000"/>
                                    </p:animScale>
                                    <p:animScale>
                                      <p:cBhvr>
                                        <p:cTn id="113" dur="26">
                                          <p:stCondLst>
                                            <p:cond delay="1312"/>
                                          </p:stCondLst>
                                        </p:cTn>
                                        <p:tgtEl>
                                          <p:spTgt spid="3">
                                            <p:txEl>
                                              <p:pRg st="6" end="6"/>
                                            </p:txEl>
                                          </p:spTgt>
                                        </p:tgtEl>
                                      </p:cBhvr>
                                      <p:to x="100000" y="80000"/>
                                    </p:animScale>
                                    <p:animScale>
                                      <p:cBhvr>
                                        <p:cTn id="114" dur="166" decel="50000">
                                          <p:stCondLst>
                                            <p:cond delay="1338"/>
                                          </p:stCondLst>
                                        </p:cTn>
                                        <p:tgtEl>
                                          <p:spTgt spid="3">
                                            <p:txEl>
                                              <p:pRg st="6" end="6"/>
                                            </p:txEl>
                                          </p:spTgt>
                                        </p:tgtEl>
                                      </p:cBhvr>
                                      <p:to x="100000" y="100000"/>
                                    </p:animScale>
                                    <p:animScale>
                                      <p:cBhvr>
                                        <p:cTn id="115" dur="26">
                                          <p:stCondLst>
                                            <p:cond delay="1642"/>
                                          </p:stCondLst>
                                        </p:cTn>
                                        <p:tgtEl>
                                          <p:spTgt spid="3">
                                            <p:txEl>
                                              <p:pRg st="6" end="6"/>
                                            </p:txEl>
                                          </p:spTgt>
                                        </p:tgtEl>
                                      </p:cBhvr>
                                      <p:to x="100000" y="90000"/>
                                    </p:animScale>
                                    <p:animScale>
                                      <p:cBhvr>
                                        <p:cTn id="116" dur="166" decel="50000">
                                          <p:stCondLst>
                                            <p:cond delay="1668"/>
                                          </p:stCondLst>
                                        </p:cTn>
                                        <p:tgtEl>
                                          <p:spTgt spid="3">
                                            <p:txEl>
                                              <p:pRg st="6" end="6"/>
                                            </p:txEl>
                                          </p:spTgt>
                                        </p:tgtEl>
                                      </p:cBhvr>
                                      <p:to x="100000" y="100000"/>
                                    </p:animScale>
                                    <p:animScale>
                                      <p:cBhvr>
                                        <p:cTn id="117" dur="26">
                                          <p:stCondLst>
                                            <p:cond delay="1808"/>
                                          </p:stCondLst>
                                        </p:cTn>
                                        <p:tgtEl>
                                          <p:spTgt spid="3">
                                            <p:txEl>
                                              <p:pRg st="6" end="6"/>
                                            </p:txEl>
                                          </p:spTgt>
                                        </p:tgtEl>
                                      </p:cBhvr>
                                      <p:to x="100000" y="95000"/>
                                    </p:animScale>
                                    <p:animScale>
                                      <p:cBhvr>
                                        <p:cTn id="118" dur="166" decel="50000">
                                          <p:stCondLst>
                                            <p:cond delay="1834"/>
                                          </p:stCondLst>
                                        </p:cTn>
                                        <p:tgtEl>
                                          <p:spTgt spid="3">
                                            <p:txEl>
                                              <p:pRg st="6" end="6"/>
                                            </p:txEl>
                                          </p:spTgt>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
                                            <p:txEl>
                                              <p:pRg st="7" end="7"/>
                                            </p:txEl>
                                          </p:spTgt>
                                        </p:tgtEl>
                                        <p:attrNameLst>
                                          <p:attrName>style.visibility</p:attrName>
                                        </p:attrNameLst>
                                      </p:cBhvr>
                                      <p:to>
                                        <p:strVal val="visible"/>
                                      </p:to>
                                    </p:set>
                                    <p:animEffect transition="in" filter="wipe(down)">
                                      <p:cBhvr>
                                        <p:cTn id="123" dur="580">
                                          <p:stCondLst>
                                            <p:cond delay="0"/>
                                          </p:stCondLst>
                                        </p:cTn>
                                        <p:tgtEl>
                                          <p:spTgt spid="3">
                                            <p:txEl>
                                              <p:pRg st="7" end="7"/>
                                            </p:txEl>
                                          </p:spTgt>
                                        </p:tgtEl>
                                      </p:cBhvr>
                                    </p:animEffect>
                                    <p:anim calcmode="lin" valueType="num">
                                      <p:cBhvr>
                                        <p:cTn id="12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29" dur="26">
                                          <p:stCondLst>
                                            <p:cond delay="650"/>
                                          </p:stCondLst>
                                        </p:cTn>
                                        <p:tgtEl>
                                          <p:spTgt spid="3">
                                            <p:txEl>
                                              <p:pRg st="7" end="7"/>
                                            </p:txEl>
                                          </p:spTgt>
                                        </p:tgtEl>
                                      </p:cBhvr>
                                      <p:to x="100000" y="60000"/>
                                    </p:animScale>
                                    <p:animScale>
                                      <p:cBhvr>
                                        <p:cTn id="130" dur="166" decel="50000">
                                          <p:stCondLst>
                                            <p:cond delay="676"/>
                                          </p:stCondLst>
                                        </p:cTn>
                                        <p:tgtEl>
                                          <p:spTgt spid="3">
                                            <p:txEl>
                                              <p:pRg st="7" end="7"/>
                                            </p:txEl>
                                          </p:spTgt>
                                        </p:tgtEl>
                                      </p:cBhvr>
                                      <p:to x="100000" y="100000"/>
                                    </p:animScale>
                                    <p:animScale>
                                      <p:cBhvr>
                                        <p:cTn id="131" dur="26">
                                          <p:stCondLst>
                                            <p:cond delay="1312"/>
                                          </p:stCondLst>
                                        </p:cTn>
                                        <p:tgtEl>
                                          <p:spTgt spid="3">
                                            <p:txEl>
                                              <p:pRg st="7" end="7"/>
                                            </p:txEl>
                                          </p:spTgt>
                                        </p:tgtEl>
                                      </p:cBhvr>
                                      <p:to x="100000" y="80000"/>
                                    </p:animScale>
                                    <p:animScale>
                                      <p:cBhvr>
                                        <p:cTn id="132" dur="166" decel="50000">
                                          <p:stCondLst>
                                            <p:cond delay="1338"/>
                                          </p:stCondLst>
                                        </p:cTn>
                                        <p:tgtEl>
                                          <p:spTgt spid="3">
                                            <p:txEl>
                                              <p:pRg st="7" end="7"/>
                                            </p:txEl>
                                          </p:spTgt>
                                        </p:tgtEl>
                                      </p:cBhvr>
                                      <p:to x="100000" y="100000"/>
                                    </p:animScale>
                                    <p:animScale>
                                      <p:cBhvr>
                                        <p:cTn id="133" dur="26">
                                          <p:stCondLst>
                                            <p:cond delay="1642"/>
                                          </p:stCondLst>
                                        </p:cTn>
                                        <p:tgtEl>
                                          <p:spTgt spid="3">
                                            <p:txEl>
                                              <p:pRg st="7" end="7"/>
                                            </p:txEl>
                                          </p:spTgt>
                                        </p:tgtEl>
                                      </p:cBhvr>
                                      <p:to x="100000" y="90000"/>
                                    </p:animScale>
                                    <p:animScale>
                                      <p:cBhvr>
                                        <p:cTn id="134" dur="166" decel="50000">
                                          <p:stCondLst>
                                            <p:cond delay="1668"/>
                                          </p:stCondLst>
                                        </p:cTn>
                                        <p:tgtEl>
                                          <p:spTgt spid="3">
                                            <p:txEl>
                                              <p:pRg st="7" end="7"/>
                                            </p:txEl>
                                          </p:spTgt>
                                        </p:tgtEl>
                                      </p:cBhvr>
                                      <p:to x="100000" y="100000"/>
                                    </p:animScale>
                                    <p:animScale>
                                      <p:cBhvr>
                                        <p:cTn id="135" dur="26">
                                          <p:stCondLst>
                                            <p:cond delay="1808"/>
                                          </p:stCondLst>
                                        </p:cTn>
                                        <p:tgtEl>
                                          <p:spTgt spid="3">
                                            <p:txEl>
                                              <p:pRg st="7" end="7"/>
                                            </p:txEl>
                                          </p:spTgt>
                                        </p:tgtEl>
                                      </p:cBhvr>
                                      <p:to x="100000" y="95000"/>
                                    </p:animScale>
                                    <p:animScale>
                                      <p:cBhvr>
                                        <p:cTn id="136" dur="166" decel="50000">
                                          <p:stCondLst>
                                            <p:cond delay="1834"/>
                                          </p:stCondLst>
                                        </p:cTn>
                                        <p:tgtEl>
                                          <p:spTgt spid="3">
                                            <p:txEl>
                                              <p:pRg st="7" end="7"/>
                                            </p:txEl>
                                          </p:spTgt>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3">
                                            <p:txEl>
                                              <p:pRg st="8" end="8"/>
                                            </p:txEl>
                                          </p:spTgt>
                                        </p:tgtEl>
                                        <p:attrNameLst>
                                          <p:attrName>style.visibility</p:attrName>
                                        </p:attrNameLst>
                                      </p:cBhvr>
                                      <p:to>
                                        <p:strVal val="visible"/>
                                      </p:to>
                                    </p:set>
                                    <p:animEffect transition="in" filter="wipe(down)">
                                      <p:cBhvr>
                                        <p:cTn id="139" dur="580">
                                          <p:stCondLst>
                                            <p:cond delay="0"/>
                                          </p:stCondLst>
                                        </p:cTn>
                                        <p:tgtEl>
                                          <p:spTgt spid="3">
                                            <p:txEl>
                                              <p:pRg st="8" end="8"/>
                                            </p:txEl>
                                          </p:spTgt>
                                        </p:tgtEl>
                                      </p:cBhvr>
                                    </p:animEffect>
                                    <p:anim calcmode="lin" valueType="num">
                                      <p:cBhvr>
                                        <p:cTn id="140"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45" dur="26">
                                          <p:stCondLst>
                                            <p:cond delay="650"/>
                                          </p:stCondLst>
                                        </p:cTn>
                                        <p:tgtEl>
                                          <p:spTgt spid="3">
                                            <p:txEl>
                                              <p:pRg st="8" end="8"/>
                                            </p:txEl>
                                          </p:spTgt>
                                        </p:tgtEl>
                                      </p:cBhvr>
                                      <p:to x="100000" y="60000"/>
                                    </p:animScale>
                                    <p:animScale>
                                      <p:cBhvr>
                                        <p:cTn id="146" dur="166" decel="50000">
                                          <p:stCondLst>
                                            <p:cond delay="676"/>
                                          </p:stCondLst>
                                        </p:cTn>
                                        <p:tgtEl>
                                          <p:spTgt spid="3">
                                            <p:txEl>
                                              <p:pRg st="8" end="8"/>
                                            </p:txEl>
                                          </p:spTgt>
                                        </p:tgtEl>
                                      </p:cBhvr>
                                      <p:to x="100000" y="100000"/>
                                    </p:animScale>
                                    <p:animScale>
                                      <p:cBhvr>
                                        <p:cTn id="147" dur="26">
                                          <p:stCondLst>
                                            <p:cond delay="1312"/>
                                          </p:stCondLst>
                                        </p:cTn>
                                        <p:tgtEl>
                                          <p:spTgt spid="3">
                                            <p:txEl>
                                              <p:pRg st="8" end="8"/>
                                            </p:txEl>
                                          </p:spTgt>
                                        </p:tgtEl>
                                      </p:cBhvr>
                                      <p:to x="100000" y="80000"/>
                                    </p:animScale>
                                    <p:animScale>
                                      <p:cBhvr>
                                        <p:cTn id="148" dur="166" decel="50000">
                                          <p:stCondLst>
                                            <p:cond delay="1338"/>
                                          </p:stCondLst>
                                        </p:cTn>
                                        <p:tgtEl>
                                          <p:spTgt spid="3">
                                            <p:txEl>
                                              <p:pRg st="8" end="8"/>
                                            </p:txEl>
                                          </p:spTgt>
                                        </p:tgtEl>
                                      </p:cBhvr>
                                      <p:to x="100000" y="100000"/>
                                    </p:animScale>
                                    <p:animScale>
                                      <p:cBhvr>
                                        <p:cTn id="149" dur="26">
                                          <p:stCondLst>
                                            <p:cond delay="1642"/>
                                          </p:stCondLst>
                                        </p:cTn>
                                        <p:tgtEl>
                                          <p:spTgt spid="3">
                                            <p:txEl>
                                              <p:pRg st="8" end="8"/>
                                            </p:txEl>
                                          </p:spTgt>
                                        </p:tgtEl>
                                      </p:cBhvr>
                                      <p:to x="100000" y="90000"/>
                                    </p:animScale>
                                    <p:animScale>
                                      <p:cBhvr>
                                        <p:cTn id="150" dur="166" decel="50000">
                                          <p:stCondLst>
                                            <p:cond delay="1668"/>
                                          </p:stCondLst>
                                        </p:cTn>
                                        <p:tgtEl>
                                          <p:spTgt spid="3">
                                            <p:txEl>
                                              <p:pRg st="8" end="8"/>
                                            </p:txEl>
                                          </p:spTgt>
                                        </p:tgtEl>
                                      </p:cBhvr>
                                      <p:to x="100000" y="100000"/>
                                    </p:animScale>
                                    <p:animScale>
                                      <p:cBhvr>
                                        <p:cTn id="151" dur="26">
                                          <p:stCondLst>
                                            <p:cond delay="1808"/>
                                          </p:stCondLst>
                                        </p:cTn>
                                        <p:tgtEl>
                                          <p:spTgt spid="3">
                                            <p:txEl>
                                              <p:pRg st="8" end="8"/>
                                            </p:txEl>
                                          </p:spTgt>
                                        </p:tgtEl>
                                      </p:cBhvr>
                                      <p:to x="100000" y="95000"/>
                                    </p:animScale>
                                    <p:animScale>
                                      <p:cBhvr>
                                        <p:cTn id="152" dur="166" decel="50000">
                                          <p:stCondLst>
                                            <p:cond delay="1834"/>
                                          </p:stCondLst>
                                        </p:cTn>
                                        <p:tgtEl>
                                          <p:spTgt spid="3">
                                            <p:txEl>
                                              <p:pRg st="8" end="8"/>
                                            </p:txEl>
                                          </p:spTgt>
                                        </p:tgtEl>
                                      </p:cBhvr>
                                      <p:to x="100000" y="100000"/>
                                    </p:animScale>
                                  </p:childTnLst>
                                </p:cTn>
                              </p:par>
                            </p:childTnLst>
                          </p:cTn>
                        </p:par>
                      </p:childTnLst>
                    </p:cTn>
                  </p:par>
                  <p:par>
                    <p:cTn id="153" fill="hold">
                      <p:stCondLst>
                        <p:cond delay="indefinite"/>
                      </p:stCondLst>
                      <p:childTnLst>
                        <p:par>
                          <p:cTn id="154" fill="hold">
                            <p:stCondLst>
                              <p:cond delay="0"/>
                            </p:stCondLst>
                            <p:childTnLst>
                              <p:par>
                                <p:cTn id="155" presetID="26" presetClass="entr" presetSubtype="0" fill="hold" nodeType="clickEffect">
                                  <p:stCondLst>
                                    <p:cond delay="0"/>
                                  </p:stCondLst>
                                  <p:childTnLst>
                                    <p:set>
                                      <p:cBhvr>
                                        <p:cTn id="156" dur="1" fill="hold">
                                          <p:stCondLst>
                                            <p:cond delay="0"/>
                                          </p:stCondLst>
                                        </p:cTn>
                                        <p:tgtEl>
                                          <p:spTgt spid="3">
                                            <p:txEl>
                                              <p:pRg st="9" end="9"/>
                                            </p:txEl>
                                          </p:spTgt>
                                        </p:tgtEl>
                                        <p:attrNameLst>
                                          <p:attrName>style.visibility</p:attrName>
                                        </p:attrNameLst>
                                      </p:cBhvr>
                                      <p:to>
                                        <p:strVal val="visible"/>
                                      </p:to>
                                    </p:set>
                                    <p:animEffect transition="in" filter="wipe(down)">
                                      <p:cBhvr>
                                        <p:cTn id="157" dur="580">
                                          <p:stCondLst>
                                            <p:cond delay="0"/>
                                          </p:stCondLst>
                                        </p:cTn>
                                        <p:tgtEl>
                                          <p:spTgt spid="3">
                                            <p:txEl>
                                              <p:pRg st="9" end="9"/>
                                            </p:txEl>
                                          </p:spTgt>
                                        </p:tgtEl>
                                      </p:cBhvr>
                                    </p:animEffect>
                                    <p:anim calcmode="lin" valueType="num">
                                      <p:cBhvr>
                                        <p:cTn id="158"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63" dur="26">
                                          <p:stCondLst>
                                            <p:cond delay="650"/>
                                          </p:stCondLst>
                                        </p:cTn>
                                        <p:tgtEl>
                                          <p:spTgt spid="3">
                                            <p:txEl>
                                              <p:pRg st="9" end="9"/>
                                            </p:txEl>
                                          </p:spTgt>
                                        </p:tgtEl>
                                      </p:cBhvr>
                                      <p:to x="100000" y="60000"/>
                                    </p:animScale>
                                    <p:animScale>
                                      <p:cBhvr>
                                        <p:cTn id="164" dur="166" decel="50000">
                                          <p:stCondLst>
                                            <p:cond delay="676"/>
                                          </p:stCondLst>
                                        </p:cTn>
                                        <p:tgtEl>
                                          <p:spTgt spid="3">
                                            <p:txEl>
                                              <p:pRg st="9" end="9"/>
                                            </p:txEl>
                                          </p:spTgt>
                                        </p:tgtEl>
                                      </p:cBhvr>
                                      <p:to x="100000" y="100000"/>
                                    </p:animScale>
                                    <p:animScale>
                                      <p:cBhvr>
                                        <p:cTn id="165" dur="26">
                                          <p:stCondLst>
                                            <p:cond delay="1312"/>
                                          </p:stCondLst>
                                        </p:cTn>
                                        <p:tgtEl>
                                          <p:spTgt spid="3">
                                            <p:txEl>
                                              <p:pRg st="9" end="9"/>
                                            </p:txEl>
                                          </p:spTgt>
                                        </p:tgtEl>
                                      </p:cBhvr>
                                      <p:to x="100000" y="80000"/>
                                    </p:animScale>
                                    <p:animScale>
                                      <p:cBhvr>
                                        <p:cTn id="166" dur="166" decel="50000">
                                          <p:stCondLst>
                                            <p:cond delay="1338"/>
                                          </p:stCondLst>
                                        </p:cTn>
                                        <p:tgtEl>
                                          <p:spTgt spid="3">
                                            <p:txEl>
                                              <p:pRg st="9" end="9"/>
                                            </p:txEl>
                                          </p:spTgt>
                                        </p:tgtEl>
                                      </p:cBhvr>
                                      <p:to x="100000" y="100000"/>
                                    </p:animScale>
                                    <p:animScale>
                                      <p:cBhvr>
                                        <p:cTn id="167" dur="26">
                                          <p:stCondLst>
                                            <p:cond delay="1642"/>
                                          </p:stCondLst>
                                        </p:cTn>
                                        <p:tgtEl>
                                          <p:spTgt spid="3">
                                            <p:txEl>
                                              <p:pRg st="9" end="9"/>
                                            </p:txEl>
                                          </p:spTgt>
                                        </p:tgtEl>
                                      </p:cBhvr>
                                      <p:to x="100000" y="90000"/>
                                    </p:animScale>
                                    <p:animScale>
                                      <p:cBhvr>
                                        <p:cTn id="168" dur="166" decel="50000">
                                          <p:stCondLst>
                                            <p:cond delay="1668"/>
                                          </p:stCondLst>
                                        </p:cTn>
                                        <p:tgtEl>
                                          <p:spTgt spid="3">
                                            <p:txEl>
                                              <p:pRg st="9" end="9"/>
                                            </p:txEl>
                                          </p:spTgt>
                                        </p:tgtEl>
                                      </p:cBhvr>
                                      <p:to x="100000" y="100000"/>
                                    </p:animScale>
                                    <p:animScale>
                                      <p:cBhvr>
                                        <p:cTn id="169" dur="26">
                                          <p:stCondLst>
                                            <p:cond delay="1808"/>
                                          </p:stCondLst>
                                        </p:cTn>
                                        <p:tgtEl>
                                          <p:spTgt spid="3">
                                            <p:txEl>
                                              <p:pRg st="9" end="9"/>
                                            </p:txEl>
                                          </p:spTgt>
                                        </p:tgtEl>
                                      </p:cBhvr>
                                      <p:to x="100000" y="95000"/>
                                    </p:animScale>
                                    <p:animScale>
                                      <p:cBhvr>
                                        <p:cTn id="170" dur="166" decel="50000">
                                          <p:stCondLst>
                                            <p:cond delay="1834"/>
                                          </p:stCondLst>
                                        </p:cTn>
                                        <p:tgtEl>
                                          <p:spTgt spid="3">
                                            <p:txEl>
                                              <p:pRg st="9" end="9"/>
                                            </p:txEl>
                                          </p:spTgt>
                                        </p:tgtEl>
                                      </p:cBhvr>
                                      <p:to x="100000" y="100000"/>
                                    </p:animScale>
                                  </p:childTnLst>
                                </p:cTn>
                              </p:par>
                              <p:par>
                                <p:cTn id="171" presetID="26" presetClass="entr" presetSubtype="0" fill="hold" nodeType="withEffect">
                                  <p:stCondLst>
                                    <p:cond delay="0"/>
                                  </p:stCondLst>
                                  <p:childTnLst>
                                    <p:set>
                                      <p:cBhvr>
                                        <p:cTn id="172" dur="1" fill="hold">
                                          <p:stCondLst>
                                            <p:cond delay="0"/>
                                          </p:stCondLst>
                                        </p:cTn>
                                        <p:tgtEl>
                                          <p:spTgt spid="3">
                                            <p:txEl>
                                              <p:pRg st="10" end="10"/>
                                            </p:txEl>
                                          </p:spTgt>
                                        </p:tgtEl>
                                        <p:attrNameLst>
                                          <p:attrName>style.visibility</p:attrName>
                                        </p:attrNameLst>
                                      </p:cBhvr>
                                      <p:to>
                                        <p:strVal val="visible"/>
                                      </p:to>
                                    </p:set>
                                    <p:animEffect transition="in" filter="wipe(down)">
                                      <p:cBhvr>
                                        <p:cTn id="173" dur="580">
                                          <p:stCondLst>
                                            <p:cond delay="0"/>
                                          </p:stCondLst>
                                        </p:cTn>
                                        <p:tgtEl>
                                          <p:spTgt spid="3">
                                            <p:txEl>
                                              <p:pRg st="10" end="10"/>
                                            </p:txEl>
                                          </p:spTgt>
                                        </p:tgtEl>
                                      </p:cBhvr>
                                    </p:animEffect>
                                    <p:anim calcmode="lin" valueType="num">
                                      <p:cBhvr>
                                        <p:cTn id="174"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79" dur="26">
                                          <p:stCondLst>
                                            <p:cond delay="650"/>
                                          </p:stCondLst>
                                        </p:cTn>
                                        <p:tgtEl>
                                          <p:spTgt spid="3">
                                            <p:txEl>
                                              <p:pRg st="10" end="10"/>
                                            </p:txEl>
                                          </p:spTgt>
                                        </p:tgtEl>
                                      </p:cBhvr>
                                      <p:to x="100000" y="60000"/>
                                    </p:animScale>
                                    <p:animScale>
                                      <p:cBhvr>
                                        <p:cTn id="180" dur="166" decel="50000">
                                          <p:stCondLst>
                                            <p:cond delay="676"/>
                                          </p:stCondLst>
                                        </p:cTn>
                                        <p:tgtEl>
                                          <p:spTgt spid="3">
                                            <p:txEl>
                                              <p:pRg st="10" end="10"/>
                                            </p:txEl>
                                          </p:spTgt>
                                        </p:tgtEl>
                                      </p:cBhvr>
                                      <p:to x="100000" y="100000"/>
                                    </p:animScale>
                                    <p:animScale>
                                      <p:cBhvr>
                                        <p:cTn id="181" dur="26">
                                          <p:stCondLst>
                                            <p:cond delay="1312"/>
                                          </p:stCondLst>
                                        </p:cTn>
                                        <p:tgtEl>
                                          <p:spTgt spid="3">
                                            <p:txEl>
                                              <p:pRg st="10" end="10"/>
                                            </p:txEl>
                                          </p:spTgt>
                                        </p:tgtEl>
                                      </p:cBhvr>
                                      <p:to x="100000" y="80000"/>
                                    </p:animScale>
                                    <p:animScale>
                                      <p:cBhvr>
                                        <p:cTn id="182" dur="166" decel="50000">
                                          <p:stCondLst>
                                            <p:cond delay="1338"/>
                                          </p:stCondLst>
                                        </p:cTn>
                                        <p:tgtEl>
                                          <p:spTgt spid="3">
                                            <p:txEl>
                                              <p:pRg st="10" end="10"/>
                                            </p:txEl>
                                          </p:spTgt>
                                        </p:tgtEl>
                                      </p:cBhvr>
                                      <p:to x="100000" y="100000"/>
                                    </p:animScale>
                                    <p:animScale>
                                      <p:cBhvr>
                                        <p:cTn id="183" dur="26">
                                          <p:stCondLst>
                                            <p:cond delay="1642"/>
                                          </p:stCondLst>
                                        </p:cTn>
                                        <p:tgtEl>
                                          <p:spTgt spid="3">
                                            <p:txEl>
                                              <p:pRg st="10" end="10"/>
                                            </p:txEl>
                                          </p:spTgt>
                                        </p:tgtEl>
                                      </p:cBhvr>
                                      <p:to x="100000" y="90000"/>
                                    </p:animScale>
                                    <p:animScale>
                                      <p:cBhvr>
                                        <p:cTn id="184" dur="166" decel="50000">
                                          <p:stCondLst>
                                            <p:cond delay="1668"/>
                                          </p:stCondLst>
                                        </p:cTn>
                                        <p:tgtEl>
                                          <p:spTgt spid="3">
                                            <p:txEl>
                                              <p:pRg st="10" end="10"/>
                                            </p:txEl>
                                          </p:spTgt>
                                        </p:tgtEl>
                                      </p:cBhvr>
                                      <p:to x="100000" y="100000"/>
                                    </p:animScale>
                                    <p:animScale>
                                      <p:cBhvr>
                                        <p:cTn id="185" dur="26">
                                          <p:stCondLst>
                                            <p:cond delay="1808"/>
                                          </p:stCondLst>
                                        </p:cTn>
                                        <p:tgtEl>
                                          <p:spTgt spid="3">
                                            <p:txEl>
                                              <p:pRg st="10" end="10"/>
                                            </p:txEl>
                                          </p:spTgt>
                                        </p:tgtEl>
                                      </p:cBhvr>
                                      <p:to x="100000" y="95000"/>
                                    </p:animScale>
                                    <p:animScale>
                                      <p:cBhvr>
                                        <p:cTn id="186" dur="166" decel="50000">
                                          <p:stCondLst>
                                            <p:cond delay="1834"/>
                                          </p:stCondLst>
                                        </p:cTn>
                                        <p:tgtEl>
                                          <p:spTgt spid="3">
                                            <p:txEl>
                                              <p:pRg st="10" end="10"/>
                                            </p:txEl>
                                          </p:spTgt>
                                        </p:tgtEl>
                                      </p:cBhvr>
                                      <p:to x="100000" y="100000"/>
                                    </p:animScale>
                                  </p:childTnLst>
                                </p:cTn>
                              </p:par>
                              <p:par>
                                <p:cTn id="187" presetID="26" presetClass="entr" presetSubtype="0" fill="hold" nodeType="withEffect">
                                  <p:stCondLst>
                                    <p:cond delay="0"/>
                                  </p:stCondLst>
                                  <p:childTnLst>
                                    <p:set>
                                      <p:cBhvr>
                                        <p:cTn id="188" dur="1" fill="hold">
                                          <p:stCondLst>
                                            <p:cond delay="0"/>
                                          </p:stCondLst>
                                        </p:cTn>
                                        <p:tgtEl>
                                          <p:spTgt spid="3">
                                            <p:txEl>
                                              <p:pRg st="11" end="11"/>
                                            </p:txEl>
                                          </p:spTgt>
                                        </p:tgtEl>
                                        <p:attrNameLst>
                                          <p:attrName>style.visibility</p:attrName>
                                        </p:attrNameLst>
                                      </p:cBhvr>
                                      <p:to>
                                        <p:strVal val="visible"/>
                                      </p:to>
                                    </p:set>
                                    <p:animEffect transition="in" filter="wipe(down)">
                                      <p:cBhvr>
                                        <p:cTn id="189" dur="580">
                                          <p:stCondLst>
                                            <p:cond delay="0"/>
                                          </p:stCondLst>
                                        </p:cTn>
                                        <p:tgtEl>
                                          <p:spTgt spid="3">
                                            <p:txEl>
                                              <p:pRg st="11" end="11"/>
                                            </p:txEl>
                                          </p:spTgt>
                                        </p:tgtEl>
                                      </p:cBhvr>
                                    </p:animEffect>
                                    <p:anim calcmode="lin" valueType="num">
                                      <p:cBhvr>
                                        <p:cTn id="190" dur="1822" tmFilter="0,0; 0.14,0.36; 0.43,0.73; 0.71,0.91; 1.0,1.0">
                                          <p:stCondLst>
                                            <p:cond delay="0"/>
                                          </p:stCondLst>
                                        </p:cTn>
                                        <p:tgtEl>
                                          <p:spTgt spid="3">
                                            <p:txEl>
                                              <p:pRg st="11" end="11"/>
                                            </p:txEl>
                                          </p:spTgt>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3">
                                            <p:txEl>
                                              <p:pRg st="11" end="11"/>
                                            </p:txEl>
                                          </p:spTgt>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3">
                                            <p:txEl>
                                              <p:pRg st="11" end="11"/>
                                            </p:txEl>
                                          </p:spTgt>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3">
                                            <p:txEl>
                                              <p:pRg st="11" end="11"/>
                                            </p:txEl>
                                          </p:spTgt>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3">
                                            <p:txEl>
                                              <p:pRg st="11" end="11"/>
                                            </p:txEl>
                                          </p:spTgt>
                                        </p:tgtEl>
                                        <p:attrNameLst>
                                          <p:attrName>ppt_y</p:attrName>
                                        </p:attrNameLst>
                                      </p:cBhvr>
                                      <p:tavLst>
                                        <p:tav tm="0" fmla="#ppt_y-sin(pi*$)/81">
                                          <p:val>
                                            <p:fltVal val="0"/>
                                          </p:val>
                                        </p:tav>
                                        <p:tav tm="100000">
                                          <p:val>
                                            <p:fltVal val="1"/>
                                          </p:val>
                                        </p:tav>
                                      </p:tavLst>
                                    </p:anim>
                                    <p:animScale>
                                      <p:cBhvr>
                                        <p:cTn id="195" dur="26">
                                          <p:stCondLst>
                                            <p:cond delay="650"/>
                                          </p:stCondLst>
                                        </p:cTn>
                                        <p:tgtEl>
                                          <p:spTgt spid="3">
                                            <p:txEl>
                                              <p:pRg st="11" end="11"/>
                                            </p:txEl>
                                          </p:spTgt>
                                        </p:tgtEl>
                                      </p:cBhvr>
                                      <p:to x="100000" y="60000"/>
                                    </p:animScale>
                                    <p:animScale>
                                      <p:cBhvr>
                                        <p:cTn id="196" dur="166" decel="50000">
                                          <p:stCondLst>
                                            <p:cond delay="676"/>
                                          </p:stCondLst>
                                        </p:cTn>
                                        <p:tgtEl>
                                          <p:spTgt spid="3">
                                            <p:txEl>
                                              <p:pRg st="11" end="11"/>
                                            </p:txEl>
                                          </p:spTgt>
                                        </p:tgtEl>
                                      </p:cBhvr>
                                      <p:to x="100000" y="100000"/>
                                    </p:animScale>
                                    <p:animScale>
                                      <p:cBhvr>
                                        <p:cTn id="197" dur="26">
                                          <p:stCondLst>
                                            <p:cond delay="1312"/>
                                          </p:stCondLst>
                                        </p:cTn>
                                        <p:tgtEl>
                                          <p:spTgt spid="3">
                                            <p:txEl>
                                              <p:pRg st="11" end="11"/>
                                            </p:txEl>
                                          </p:spTgt>
                                        </p:tgtEl>
                                      </p:cBhvr>
                                      <p:to x="100000" y="80000"/>
                                    </p:animScale>
                                    <p:animScale>
                                      <p:cBhvr>
                                        <p:cTn id="198" dur="166" decel="50000">
                                          <p:stCondLst>
                                            <p:cond delay="1338"/>
                                          </p:stCondLst>
                                        </p:cTn>
                                        <p:tgtEl>
                                          <p:spTgt spid="3">
                                            <p:txEl>
                                              <p:pRg st="11" end="11"/>
                                            </p:txEl>
                                          </p:spTgt>
                                        </p:tgtEl>
                                      </p:cBhvr>
                                      <p:to x="100000" y="100000"/>
                                    </p:animScale>
                                    <p:animScale>
                                      <p:cBhvr>
                                        <p:cTn id="199" dur="26">
                                          <p:stCondLst>
                                            <p:cond delay="1642"/>
                                          </p:stCondLst>
                                        </p:cTn>
                                        <p:tgtEl>
                                          <p:spTgt spid="3">
                                            <p:txEl>
                                              <p:pRg st="11" end="11"/>
                                            </p:txEl>
                                          </p:spTgt>
                                        </p:tgtEl>
                                      </p:cBhvr>
                                      <p:to x="100000" y="90000"/>
                                    </p:animScale>
                                    <p:animScale>
                                      <p:cBhvr>
                                        <p:cTn id="200" dur="166" decel="50000">
                                          <p:stCondLst>
                                            <p:cond delay="1668"/>
                                          </p:stCondLst>
                                        </p:cTn>
                                        <p:tgtEl>
                                          <p:spTgt spid="3">
                                            <p:txEl>
                                              <p:pRg st="11" end="11"/>
                                            </p:txEl>
                                          </p:spTgt>
                                        </p:tgtEl>
                                      </p:cBhvr>
                                      <p:to x="100000" y="100000"/>
                                    </p:animScale>
                                    <p:animScale>
                                      <p:cBhvr>
                                        <p:cTn id="201" dur="26">
                                          <p:stCondLst>
                                            <p:cond delay="1808"/>
                                          </p:stCondLst>
                                        </p:cTn>
                                        <p:tgtEl>
                                          <p:spTgt spid="3">
                                            <p:txEl>
                                              <p:pRg st="11" end="11"/>
                                            </p:txEl>
                                          </p:spTgt>
                                        </p:tgtEl>
                                      </p:cBhvr>
                                      <p:to x="100000" y="95000"/>
                                    </p:animScale>
                                    <p:animScale>
                                      <p:cBhvr>
                                        <p:cTn id="202" dur="166" decel="50000">
                                          <p:stCondLst>
                                            <p:cond delay="1834"/>
                                          </p:stCondLst>
                                        </p:cTn>
                                        <p:tgtEl>
                                          <p:spTgt spid="3">
                                            <p:txEl>
                                              <p:pRg st="11" end="11"/>
                                            </p:txEl>
                                          </p:spTgt>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3">
                                            <p:txEl>
                                              <p:pRg st="12" end="12"/>
                                            </p:txEl>
                                          </p:spTgt>
                                        </p:tgtEl>
                                        <p:attrNameLst>
                                          <p:attrName>style.visibility</p:attrName>
                                        </p:attrNameLst>
                                      </p:cBhvr>
                                      <p:to>
                                        <p:strVal val="visible"/>
                                      </p:to>
                                    </p:set>
                                    <p:animEffect transition="in" filter="wipe(down)">
                                      <p:cBhvr>
                                        <p:cTn id="205" dur="580">
                                          <p:stCondLst>
                                            <p:cond delay="0"/>
                                          </p:stCondLst>
                                        </p:cTn>
                                        <p:tgtEl>
                                          <p:spTgt spid="3">
                                            <p:txEl>
                                              <p:pRg st="12" end="12"/>
                                            </p:txEl>
                                          </p:spTgt>
                                        </p:tgtEl>
                                      </p:cBhvr>
                                    </p:animEffect>
                                    <p:anim calcmode="lin" valueType="num">
                                      <p:cBhvr>
                                        <p:cTn id="206" dur="1822" tmFilter="0,0; 0.14,0.36; 0.43,0.73; 0.71,0.91; 1.0,1.0">
                                          <p:stCondLst>
                                            <p:cond delay="0"/>
                                          </p:stCondLst>
                                        </p:cTn>
                                        <p:tgtEl>
                                          <p:spTgt spid="3">
                                            <p:txEl>
                                              <p:pRg st="12" end="12"/>
                                            </p:txEl>
                                          </p:spTgt>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3">
                                            <p:txEl>
                                              <p:pRg st="12" end="12"/>
                                            </p:txEl>
                                          </p:spTgt>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3">
                                            <p:txEl>
                                              <p:pRg st="12" end="12"/>
                                            </p:txEl>
                                          </p:spTgt>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3">
                                            <p:txEl>
                                              <p:pRg st="12" end="12"/>
                                            </p:txEl>
                                          </p:spTgt>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3">
                                            <p:txEl>
                                              <p:pRg st="12" end="12"/>
                                            </p:txEl>
                                          </p:spTgt>
                                        </p:tgtEl>
                                        <p:attrNameLst>
                                          <p:attrName>ppt_y</p:attrName>
                                        </p:attrNameLst>
                                      </p:cBhvr>
                                      <p:tavLst>
                                        <p:tav tm="0" fmla="#ppt_y-sin(pi*$)/81">
                                          <p:val>
                                            <p:fltVal val="0"/>
                                          </p:val>
                                        </p:tav>
                                        <p:tav tm="100000">
                                          <p:val>
                                            <p:fltVal val="1"/>
                                          </p:val>
                                        </p:tav>
                                      </p:tavLst>
                                    </p:anim>
                                    <p:animScale>
                                      <p:cBhvr>
                                        <p:cTn id="211" dur="26">
                                          <p:stCondLst>
                                            <p:cond delay="650"/>
                                          </p:stCondLst>
                                        </p:cTn>
                                        <p:tgtEl>
                                          <p:spTgt spid="3">
                                            <p:txEl>
                                              <p:pRg st="12" end="12"/>
                                            </p:txEl>
                                          </p:spTgt>
                                        </p:tgtEl>
                                      </p:cBhvr>
                                      <p:to x="100000" y="60000"/>
                                    </p:animScale>
                                    <p:animScale>
                                      <p:cBhvr>
                                        <p:cTn id="212" dur="166" decel="50000">
                                          <p:stCondLst>
                                            <p:cond delay="676"/>
                                          </p:stCondLst>
                                        </p:cTn>
                                        <p:tgtEl>
                                          <p:spTgt spid="3">
                                            <p:txEl>
                                              <p:pRg st="12" end="12"/>
                                            </p:txEl>
                                          </p:spTgt>
                                        </p:tgtEl>
                                      </p:cBhvr>
                                      <p:to x="100000" y="100000"/>
                                    </p:animScale>
                                    <p:animScale>
                                      <p:cBhvr>
                                        <p:cTn id="213" dur="26">
                                          <p:stCondLst>
                                            <p:cond delay="1312"/>
                                          </p:stCondLst>
                                        </p:cTn>
                                        <p:tgtEl>
                                          <p:spTgt spid="3">
                                            <p:txEl>
                                              <p:pRg st="12" end="12"/>
                                            </p:txEl>
                                          </p:spTgt>
                                        </p:tgtEl>
                                      </p:cBhvr>
                                      <p:to x="100000" y="80000"/>
                                    </p:animScale>
                                    <p:animScale>
                                      <p:cBhvr>
                                        <p:cTn id="214" dur="166" decel="50000">
                                          <p:stCondLst>
                                            <p:cond delay="1338"/>
                                          </p:stCondLst>
                                        </p:cTn>
                                        <p:tgtEl>
                                          <p:spTgt spid="3">
                                            <p:txEl>
                                              <p:pRg st="12" end="12"/>
                                            </p:txEl>
                                          </p:spTgt>
                                        </p:tgtEl>
                                      </p:cBhvr>
                                      <p:to x="100000" y="100000"/>
                                    </p:animScale>
                                    <p:animScale>
                                      <p:cBhvr>
                                        <p:cTn id="215" dur="26">
                                          <p:stCondLst>
                                            <p:cond delay="1642"/>
                                          </p:stCondLst>
                                        </p:cTn>
                                        <p:tgtEl>
                                          <p:spTgt spid="3">
                                            <p:txEl>
                                              <p:pRg st="12" end="12"/>
                                            </p:txEl>
                                          </p:spTgt>
                                        </p:tgtEl>
                                      </p:cBhvr>
                                      <p:to x="100000" y="90000"/>
                                    </p:animScale>
                                    <p:animScale>
                                      <p:cBhvr>
                                        <p:cTn id="216" dur="166" decel="50000">
                                          <p:stCondLst>
                                            <p:cond delay="1668"/>
                                          </p:stCondLst>
                                        </p:cTn>
                                        <p:tgtEl>
                                          <p:spTgt spid="3">
                                            <p:txEl>
                                              <p:pRg st="12" end="12"/>
                                            </p:txEl>
                                          </p:spTgt>
                                        </p:tgtEl>
                                      </p:cBhvr>
                                      <p:to x="100000" y="100000"/>
                                    </p:animScale>
                                    <p:animScale>
                                      <p:cBhvr>
                                        <p:cTn id="217" dur="26">
                                          <p:stCondLst>
                                            <p:cond delay="1808"/>
                                          </p:stCondLst>
                                        </p:cTn>
                                        <p:tgtEl>
                                          <p:spTgt spid="3">
                                            <p:txEl>
                                              <p:pRg st="12" end="12"/>
                                            </p:txEl>
                                          </p:spTgt>
                                        </p:tgtEl>
                                      </p:cBhvr>
                                      <p:to x="100000" y="95000"/>
                                    </p:animScale>
                                    <p:animScale>
                                      <p:cBhvr>
                                        <p:cTn id="218" dur="166" decel="50000">
                                          <p:stCondLst>
                                            <p:cond delay="1834"/>
                                          </p:stCondLst>
                                        </p:cTn>
                                        <p:tgtEl>
                                          <p:spTgt spid="3">
                                            <p:txEl>
                                              <p:pRg st="12" end="12"/>
                                            </p:txEl>
                                          </p:spTgt>
                                        </p:tgtEl>
                                      </p:cBhvr>
                                      <p:to x="100000" y="100000"/>
                                    </p:animScale>
                                  </p:childTnLst>
                                </p:cTn>
                              </p:par>
                            </p:childTnLst>
                          </p:cTn>
                        </p:par>
                      </p:childTnLst>
                    </p:cTn>
                  </p:par>
                  <p:par>
                    <p:cTn id="219" fill="hold">
                      <p:stCondLst>
                        <p:cond delay="indefinite"/>
                      </p:stCondLst>
                      <p:childTnLst>
                        <p:par>
                          <p:cTn id="220" fill="hold">
                            <p:stCondLst>
                              <p:cond delay="0"/>
                            </p:stCondLst>
                            <p:childTnLst>
                              <p:par>
                                <p:cTn id="221" presetID="26" presetClass="entr" presetSubtype="0" fill="hold" nodeType="clickEffect">
                                  <p:stCondLst>
                                    <p:cond delay="0"/>
                                  </p:stCondLst>
                                  <p:childTnLst>
                                    <p:set>
                                      <p:cBhvr>
                                        <p:cTn id="222" dur="1" fill="hold">
                                          <p:stCondLst>
                                            <p:cond delay="0"/>
                                          </p:stCondLst>
                                        </p:cTn>
                                        <p:tgtEl>
                                          <p:spTgt spid="3">
                                            <p:txEl>
                                              <p:pRg st="13" end="13"/>
                                            </p:txEl>
                                          </p:spTgt>
                                        </p:tgtEl>
                                        <p:attrNameLst>
                                          <p:attrName>style.visibility</p:attrName>
                                        </p:attrNameLst>
                                      </p:cBhvr>
                                      <p:to>
                                        <p:strVal val="visible"/>
                                      </p:to>
                                    </p:set>
                                    <p:animEffect transition="in" filter="wipe(down)">
                                      <p:cBhvr>
                                        <p:cTn id="223" dur="580">
                                          <p:stCondLst>
                                            <p:cond delay="0"/>
                                          </p:stCondLst>
                                        </p:cTn>
                                        <p:tgtEl>
                                          <p:spTgt spid="3">
                                            <p:txEl>
                                              <p:pRg st="13" end="13"/>
                                            </p:txEl>
                                          </p:spTgt>
                                        </p:tgtEl>
                                      </p:cBhvr>
                                    </p:animEffect>
                                    <p:anim calcmode="lin" valueType="num">
                                      <p:cBhvr>
                                        <p:cTn id="224" dur="1822" tmFilter="0,0; 0.14,0.36; 0.43,0.73; 0.71,0.91; 1.0,1.0">
                                          <p:stCondLst>
                                            <p:cond delay="0"/>
                                          </p:stCondLst>
                                        </p:cTn>
                                        <p:tgtEl>
                                          <p:spTgt spid="3">
                                            <p:txEl>
                                              <p:pRg st="13" end="13"/>
                                            </p:txEl>
                                          </p:spTgt>
                                        </p:tgtEl>
                                        <p:attrNameLst>
                                          <p:attrName>ppt_x</p:attrName>
                                        </p:attrNameLst>
                                      </p:cBhvr>
                                      <p:tavLst>
                                        <p:tav tm="0">
                                          <p:val>
                                            <p:strVal val="#ppt_x-0.25"/>
                                          </p:val>
                                        </p:tav>
                                        <p:tav tm="100000">
                                          <p:val>
                                            <p:strVal val="#ppt_x"/>
                                          </p:val>
                                        </p:tav>
                                      </p:tavLst>
                                    </p:anim>
                                    <p:anim calcmode="lin" valueType="num">
                                      <p:cBhvr>
                                        <p:cTn id="225" dur="664" tmFilter="0.0,0.0; 0.25,0.07; 0.50,0.2; 0.75,0.467; 1.0,1.0">
                                          <p:stCondLst>
                                            <p:cond delay="0"/>
                                          </p:stCondLst>
                                        </p:cTn>
                                        <p:tgtEl>
                                          <p:spTgt spid="3">
                                            <p:txEl>
                                              <p:pRg st="13" end="13"/>
                                            </p:txEl>
                                          </p:spTgt>
                                        </p:tgtEl>
                                        <p:attrNameLst>
                                          <p:attrName>ppt_y</p:attrName>
                                        </p:attrNameLst>
                                      </p:cBhvr>
                                      <p:tavLst>
                                        <p:tav tm="0" fmla="#ppt_y-sin(pi*$)/3">
                                          <p:val>
                                            <p:fltVal val="0.5"/>
                                          </p:val>
                                        </p:tav>
                                        <p:tav tm="100000">
                                          <p:val>
                                            <p:fltVal val="1"/>
                                          </p:val>
                                        </p:tav>
                                      </p:tavLst>
                                    </p:anim>
                                    <p:anim calcmode="lin" valueType="num">
                                      <p:cBhvr>
                                        <p:cTn id="226" dur="664" tmFilter="0, 0; 0.125,0.2665; 0.25,0.4; 0.375,0.465; 0.5,0.5;  0.625,0.535; 0.75,0.6; 0.875,0.7335; 1,1">
                                          <p:stCondLst>
                                            <p:cond delay="664"/>
                                          </p:stCondLst>
                                        </p:cTn>
                                        <p:tgtEl>
                                          <p:spTgt spid="3">
                                            <p:txEl>
                                              <p:pRg st="13" end="13"/>
                                            </p:txEl>
                                          </p:spTgt>
                                        </p:tgtEl>
                                        <p:attrNameLst>
                                          <p:attrName>ppt_y</p:attrName>
                                        </p:attrNameLst>
                                      </p:cBhvr>
                                      <p:tavLst>
                                        <p:tav tm="0" fmla="#ppt_y-sin(pi*$)/9">
                                          <p:val>
                                            <p:fltVal val="0"/>
                                          </p:val>
                                        </p:tav>
                                        <p:tav tm="100000">
                                          <p:val>
                                            <p:fltVal val="1"/>
                                          </p:val>
                                        </p:tav>
                                      </p:tavLst>
                                    </p:anim>
                                    <p:anim calcmode="lin" valueType="num">
                                      <p:cBhvr>
                                        <p:cTn id="227" dur="332" tmFilter="0, 0; 0.125,0.2665; 0.25,0.4; 0.375,0.465; 0.5,0.5;  0.625,0.535; 0.75,0.6; 0.875,0.7335; 1,1">
                                          <p:stCondLst>
                                            <p:cond delay="1324"/>
                                          </p:stCondLst>
                                        </p:cTn>
                                        <p:tgtEl>
                                          <p:spTgt spid="3">
                                            <p:txEl>
                                              <p:pRg st="13" end="13"/>
                                            </p:txEl>
                                          </p:spTgt>
                                        </p:tgtEl>
                                        <p:attrNameLst>
                                          <p:attrName>ppt_y</p:attrName>
                                        </p:attrNameLst>
                                      </p:cBhvr>
                                      <p:tavLst>
                                        <p:tav tm="0" fmla="#ppt_y-sin(pi*$)/27">
                                          <p:val>
                                            <p:fltVal val="0"/>
                                          </p:val>
                                        </p:tav>
                                        <p:tav tm="100000">
                                          <p:val>
                                            <p:fltVal val="1"/>
                                          </p:val>
                                        </p:tav>
                                      </p:tavLst>
                                    </p:anim>
                                    <p:anim calcmode="lin" valueType="num">
                                      <p:cBhvr>
                                        <p:cTn id="228" dur="164" tmFilter="0, 0; 0.125,0.2665; 0.25,0.4; 0.375,0.465; 0.5,0.5;  0.625,0.535; 0.75,0.6; 0.875,0.7335; 1,1">
                                          <p:stCondLst>
                                            <p:cond delay="1656"/>
                                          </p:stCondLst>
                                        </p:cTn>
                                        <p:tgtEl>
                                          <p:spTgt spid="3">
                                            <p:txEl>
                                              <p:pRg st="13" end="13"/>
                                            </p:txEl>
                                          </p:spTgt>
                                        </p:tgtEl>
                                        <p:attrNameLst>
                                          <p:attrName>ppt_y</p:attrName>
                                        </p:attrNameLst>
                                      </p:cBhvr>
                                      <p:tavLst>
                                        <p:tav tm="0" fmla="#ppt_y-sin(pi*$)/81">
                                          <p:val>
                                            <p:fltVal val="0"/>
                                          </p:val>
                                        </p:tav>
                                        <p:tav tm="100000">
                                          <p:val>
                                            <p:fltVal val="1"/>
                                          </p:val>
                                        </p:tav>
                                      </p:tavLst>
                                    </p:anim>
                                    <p:animScale>
                                      <p:cBhvr>
                                        <p:cTn id="229" dur="26">
                                          <p:stCondLst>
                                            <p:cond delay="650"/>
                                          </p:stCondLst>
                                        </p:cTn>
                                        <p:tgtEl>
                                          <p:spTgt spid="3">
                                            <p:txEl>
                                              <p:pRg st="13" end="13"/>
                                            </p:txEl>
                                          </p:spTgt>
                                        </p:tgtEl>
                                      </p:cBhvr>
                                      <p:to x="100000" y="60000"/>
                                    </p:animScale>
                                    <p:animScale>
                                      <p:cBhvr>
                                        <p:cTn id="230" dur="166" decel="50000">
                                          <p:stCondLst>
                                            <p:cond delay="676"/>
                                          </p:stCondLst>
                                        </p:cTn>
                                        <p:tgtEl>
                                          <p:spTgt spid="3">
                                            <p:txEl>
                                              <p:pRg st="13" end="13"/>
                                            </p:txEl>
                                          </p:spTgt>
                                        </p:tgtEl>
                                      </p:cBhvr>
                                      <p:to x="100000" y="100000"/>
                                    </p:animScale>
                                    <p:animScale>
                                      <p:cBhvr>
                                        <p:cTn id="231" dur="26">
                                          <p:stCondLst>
                                            <p:cond delay="1312"/>
                                          </p:stCondLst>
                                        </p:cTn>
                                        <p:tgtEl>
                                          <p:spTgt spid="3">
                                            <p:txEl>
                                              <p:pRg st="13" end="13"/>
                                            </p:txEl>
                                          </p:spTgt>
                                        </p:tgtEl>
                                      </p:cBhvr>
                                      <p:to x="100000" y="80000"/>
                                    </p:animScale>
                                    <p:animScale>
                                      <p:cBhvr>
                                        <p:cTn id="232" dur="166" decel="50000">
                                          <p:stCondLst>
                                            <p:cond delay="1338"/>
                                          </p:stCondLst>
                                        </p:cTn>
                                        <p:tgtEl>
                                          <p:spTgt spid="3">
                                            <p:txEl>
                                              <p:pRg st="13" end="13"/>
                                            </p:txEl>
                                          </p:spTgt>
                                        </p:tgtEl>
                                      </p:cBhvr>
                                      <p:to x="100000" y="100000"/>
                                    </p:animScale>
                                    <p:animScale>
                                      <p:cBhvr>
                                        <p:cTn id="233" dur="26">
                                          <p:stCondLst>
                                            <p:cond delay="1642"/>
                                          </p:stCondLst>
                                        </p:cTn>
                                        <p:tgtEl>
                                          <p:spTgt spid="3">
                                            <p:txEl>
                                              <p:pRg st="13" end="13"/>
                                            </p:txEl>
                                          </p:spTgt>
                                        </p:tgtEl>
                                      </p:cBhvr>
                                      <p:to x="100000" y="90000"/>
                                    </p:animScale>
                                    <p:animScale>
                                      <p:cBhvr>
                                        <p:cTn id="234" dur="166" decel="50000">
                                          <p:stCondLst>
                                            <p:cond delay="1668"/>
                                          </p:stCondLst>
                                        </p:cTn>
                                        <p:tgtEl>
                                          <p:spTgt spid="3">
                                            <p:txEl>
                                              <p:pRg st="13" end="13"/>
                                            </p:txEl>
                                          </p:spTgt>
                                        </p:tgtEl>
                                      </p:cBhvr>
                                      <p:to x="100000" y="100000"/>
                                    </p:animScale>
                                    <p:animScale>
                                      <p:cBhvr>
                                        <p:cTn id="235" dur="26">
                                          <p:stCondLst>
                                            <p:cond delay="1808"/>
                                          </p:stCondLst>
                                        </p:cTn>
                                        <p:tgtEl>
                                          <p:spTgt spid="3">
                                            <p:txEl>
                                              <p:pRg st="13" end="13"/>
                                            </p:txEl>
                                          </p:spTgt>
                                        </p:tgtEl>
                                      </p:cBhvr>
                                      <p:to x="100000" y="95000"/>
                                    </p:animScale>
                                    <p:animScale>
                                      <p:cBhvr>
                                        <p:cTn id="236" dur="166" decel="50000">
                                          <p:stCondLst>
                                            <p:cond delay="1834"/>
                                          </p:stCondLst>
                                        </p:cTn>
                                        <p:tgtEl>
                                          <p:spTgt spid="3">
                                            <p:txEl>
                                              <p:pRg st="13" end="13"/>
                                            </p:txEl>
                                          </p:spTgt>
                                        </p:tgtEl>
                                      </p:cBhvr>
                                      <p:to x="100000" y="100000"/>
                                    </p:animScale>
                                  </p:childTnLst>
                                </p:cTn>
                              </p:par>
                              <p:par>
                                <p:cTn id="237" presetID="26" presetClass="entr" presetSubtype="0" fill="hold" nodeType="withEffect">
                                  <p:stCondLst>
                                    <p:cond delay="0"/>
                                  </p:stCondLst>
                                  <p:childTnLst>
                                    <p:set>
                                      <p:cBhvr>
                                        <p:cTn id="238" dur="1" fill="hold">
                                          <p:stCondLst>
                                            <p:cond delay="0"/>
                                          </p:stCondLst>
                                        </p:cTn>
                                        <p:tgtEl>
                                          <p:spTgt spid="3">
                                            <p:txEl>
                                              <p:pRg st="14" end="14"/>
                                            </p:txEl>
                                          </p:spTgt>
                                        </p:tgtEl>
                                        <p:attrNameLst>
                                          <p:attrName>style.visibility</p:attrName>
                                        </p:attrNameLst>
                                      </p:cBhvr>
                                      <p:to>
                                        <p:strVal val="visible"/>
                                      </p:to>
                                    </p:set>
                                    <p:animEffect transition="in" filter="wipe(down)">
                                      <p:cBhvr>
                                        <p:cTn id="239" dur="580">
                                          <p:stCondLst>
                                            <p:cond delay="0"/>
                                          </p:stCondLst>
                                        </p:cTn>
                                        <p:tgtEl>
                                          <p:spTgt spid="3">
                                            <p:txEl>
                                              <p:pRg st="14" end="14"/>
                                            </p:txEl>
                                          </p:spTgt>
                                        </p:tgtEl>
                                      </p:cBhvr>
                                    </p:animEffect>
                                    <p:anim calcmode="lin" valueType="num">
                                      <p:cBhvr>
                                        <p:cTn id="240" dur="1822" tmFilter="0,0; 0.14,0.36; 0.43,0.73; 0.71,0.91; 1.0,1.0">
                                          <p:stCondLst>
                                            <p:cond delay="0"/>
                                          </p:stCondLst>
                                        </p:cTn>
                                        <p:tgtEl>
                                          <p:spTgt spid="3">
                                            <p:txEl>
                                              <p:pRg st="14" end="14"/>
                                            </p:txEl>
                                          </p:spTgt>
                                        </p:tgtEl>
                                        <p:attrNameLst>
                                          <p:attrName>ppt_x</p:attrName>
                                        </p:attrNameLst>
                                      </p:cBhvr>
                                      <p:tavLst>
                                        <p:tav tm="0">
                                          <p:val>
                                            <p:strVal val="#ppt_x-0.25"/>
                                          </p:val>
                                        </p:tav>
                                        <p:tav tm="100000">
                                          <p:val>
                                            <p:strVal val="#ppt_x"/>
                                          </p:val>
                                        </p:tav>
                                      </p:tavLst>
                                    </p:anim>
                                    <p:anim calcmode="lin" valueType="num">
                                      <p:cBhvr>
                                        <p:cTn id="241" dur="664" tmFilter="0.0,0.0; 0.25,0.07; 0.50,0.2; 0.75,0.467; 1.0,1.0">
                                          <p:stCondLst>
                                            <p:cond delay="0"/>
                                          </p:stCondLst>
                                        </p:cTn>
                                        <p:tgtEl>
                                          <p:spTgt spid="3">
                                            <p:txEl>
                                              <p:pRg st="14" end="14"/>
                                            </p:txEl>
                                          </p:spTgt>
                                        </p:tgtEl>
                                        <p:attrNameLst>
                                          <p:attrName>ppt_y</p:attrName>
                                        </p:attrNameLst>
                                      </p:cBhvr>
                                      <p:tavLst>
                                        <p:tav tm="0" fmla="#ppt_y-sin(pi*$)/3">
                                          <p:val>
                                            <p:fltVal val="0.5"/>
                                          </p:val>
                                        </p:tav>
                                        <p:tav tm="100000">
                                          <p:val>
                                            <p:fltVal val="1"/>
                                          </p:val>
                                        </p:tav>
                                      </p:tavLst>
                                    </p:anim>
                                    <p:anim calcmode="lin" valueType="num">
                                      <p:cBhvr>
                                        <p:cTn id="242" dur="664" tmFilter="0, 0; 0.125,0.2665; 0.25,0.4; 0.375,0.465; 0.5,0.5;  0.625,0.535; 0.75,0.6; 0.875,0.7335; 1,1">
                                          <p:stCondLst>
                                            <p:cond delay="664"/>
                                          </p:stCondLst>
                                        </p:cTn>
                                        <p:tgtEl>
                                          <p:spTgt spid="3">
                                            <p:txEl>
                                              <p:pRg st="14" end="14"/>
                                            </p:txEl>
                                          </p:spTgt>
                                        </p:tgtEl>
                                        <p:attrNameLst>
                                          <p:attrName>ppt_y</p:attrName>
                                        </p:attrNameLst>
                                      </p:cBhvr>
                                      <p:tavLst>
                                        <p:tav tm="0" fmla="#ppt_y-sin(pi*$)/9">
                                          <p:val>
                                            <p:fltVal val="0"/>
                                          </p:val>
                                        </p:tav>
                                        <p:tav tm="100000">
                                          <p:val>
                                            <p:fltVal val="1"/>
                                          </p:val>
                                        </p:tav>
                                      </p:tavLst>
                                    </p:anim>
                                    <p:anim calcmode="lin" valueType="num">
                                      <p:cBhvr>
                                        <p:cTn id="243" dur="332" tmFilter="0, 0; 0.125,0.2665; 0.25,0.4; 0.375,0.465; 0.5,0.5;  0.625,0.535; 0.75,0.6; 0.875,0.7335; 1,1">
                                          <p:stCondLst>
                                            <p:cond delay="1324"/>
                                          </p:stCondLst>
                                        </p:cTn>
                                        <p:tgtEl>
                                          <p:spTgt spid="3">
                                            <p:txEl>
                                              <p:pRg st="14" end="14"/>
                                            </p:txEl>
                                          </p:spTgt>
                                        </p:tgtEl>
                                        <p:attrNameLst>
                                          <p:attrName>ppt_y</p:attrName>
                                        </p:attrNameLst>
                                      </p:cBhvr>
                                      <p:tavLst>
                                        <p:tav tm="0" fmla="#ppt_y-sin(pi*$)/27">
                                          <p:val>
                                            <p:fltVal val="0"/>
                                          </p:val>
                                        </p:tav>
                                        <p:tav tm="100000">
                                          <p:val>
                                            <p:fltVal val="1"/>
                                          </p:val>
                                        </p:tav>
                                      </p:tavLst>
                                    </p:anim>
                                    <p:anim calcmode="lin" valueType="num">
                                      <p:cBhvr>
                                        <p:cTn id="244" dur="164" tmFilter="0, 0; 0.125,0.2665; 0.25,0.4; 0.375,0.465; 0.5,0.5;  0.625,0.535; 0.75,0.6; 0.875,0.7335; 1,1">
                                          <p:stCondLst>
                                            <p:cond delay="1656"/>
                                          </p:stCondLst>
                                        </p:cTn>
                                        <p:tgtEl>
                                          <p:spTgt spid="3">
                                            <p:txEl>
                                              <p:pRg st="14" end="14"/>
                                            </p:txEl>
                                          </p:spTgt>
                                        </p:tgtEl>
                                        <p:attrNameLst>
                                          <p:attrName>ppt_y</p:attrName>
                                        </p:attrNameLst>
                                      </p:cBhvr>
                                      <p:tavLst>
                                        <p:tav tm="0" fmla="#ppt_y-sin(pi*$)/81">
                                          <p:val>
                                            <p:fltVal val="0"/>
                                          </p:val>
                                        </p:tav>
                                        <p:tav tm="100000">
                                          <p:val>
                                            <p:fltVal val="1"/>
                                          </p:val>
                                        </p:tav>
                                      </p:tavLst>
                                    </p:anim>
                                    <p:animScale>
                                      <p:cBhvr>
                                        <p:cTn id="245" dur="26">
                                          <p:stCondLst>
                                            <p:cond delay="650"/>
                                          </p:stCondLst>
                                        </p:cTn>
                                        <p:tgtEl>
                                          <p:spTgt spid="3">
                                            <p:txEl>
                                              <p:pRg st="14" end="14"/>
                                            </p:txEl>
                                          </p:spTgt>
                                        </p:tgtEl>
                                      </p:cBhvr>
                                      <p:to x="100000" y="60000"/>
                                    </p:animScale>
                                    <p:animScale>
                                      <p:cBhvr>
                                        <p:cTn id="246" dur="166" decel="50000">
                                          <p:stCondLst>
                                            <p:cond delay="676"/>
                                          </p:stCondLst>
                                        </p:cTn>
                                        <p:tgtEl>
                                          <p:spTgt spid="3">
                                            <p:txEl>
                                              <p:pRg st="14" end="14"/>
                                            </p:txEl>
                                          </p:spTgt>
                                        </p:tgtEl>
                                      </p:cBhvr>
                                      <p:to x="100000" y="100000"/>
                                    </p:animScale>
                                    <p:animScale>
                                      <p:cBhvr>
                                        <p:cTn id="247" dur="26">
                                          <p:stCondLst>
                                            <p:cond delay="1312"/>
                                          </p:stCondLst>
                                        </p:cTn>
                                        <p:tgtEl>
                                          <p:spTgt spid="3">
                                            <p:txEl>
                                              <p:pRg st="14" end="14"/>
                                            </p:txEl>
                                          </p:spTgt>
                                        </p:tgtEl>
                                      </p:cBhvr>
                                      <p:to x="100000" y="80000"/>
                                    </p:animScale>
                                    <p:animScale>
                                      <p:cBhvr>
                                        <p:cTn id="248" dur="166" decel="50000">
                                          <p:stCondLst>
                                            <p:cond delay="1338"/>
                                          </p:stCondLst>
                                        </p:cTn>
                                        <p:tgtEl>
                                          <p:spTgt spid="3">
                                            <p:txEl>
                                              <p:pRg st="14" end="14"/>
                                            </p:txEl>
                                          </p:spTgt>
                                        </p:tgtEl>
                                      </p:cBhvr>
                                      <p:to x="100000" y="100000"/>
                                    </p:animScale>
                                    <p:animScale>
                                      <p:cBhvr>
                                        <p:cTn id="249" dur="26">
                                          <p:stCondLst>
                                            <p:cond delay="1642"/>
                                          </p:stCondLst>
                                        </p:cTn>
                                        <p:tgtEl>
                                          <p:spTgt spid="3">
                                            <p:txEl>
                                              <p:pRg st="14" end="14"/>
                                            </p:txEl>
                                          </p:spTgt>
                                        </p:tgtEl>
                                      </p:cBhvr>
                                      <p:to x="100000" y="90000"/>
                                    </p:animScale>
                                    <p:animScale>
                                      <p:cBhvr>
                                        <p:cTn id="250" dur="166" decel="50000">
                                          <p:stCondLst>
                                            <p:cond delay="1668"/>
                                          </p:stCondLst>
                                        </p:cTn>
                                        <p:tgtEl>
                                          <p:spTgt spid="3">
                                            <p:txEl>
                                              <p:pRg st="14" end="14"/>
                                            </p:txEl>
                                          </p:spTgt>
                                        </p:tgtEl>
                                      </p:cBhvr>
                                      <p:to x="100000" y="100000"/>
                                    </p:animScale>
                                    <p:animScale>
                                      <p:cBhvr>
                                        <p:cTn id="251" dur="26">
                                          <p:stCondLst>
                                            <p:cond delay="1808"/>
                                          </p:stCondLst>
                                        </p:cTn>
                                        <p:tgtEl>
                                          <p:spTgt spid="3">
                                            <p:txEl>
                                              <p:pRg st="14" end="14"/>
                                            </p:txEl>
                                          </p:spTgt>
                                        </p:tgtEl>
                                      </p:cBhvr>
                                      <p:to x="100000" y="95000"/>
                                    </p:animScale>
                                    <p:animScale>
                                      <p:cBhvr>
                                        <p:cTn id="252" dur="166" decel="50000">
                                          <p:stCondLst>
                                            <p:cond delay="1834"/>
                                          </p:stCondLst>
                                        </p:cTn>
                                        <p:tgtEl>
                                          <p:spTgt spid="3">
                                            <p:txEl>
                                              <p:pRg st="14" end="14"/>
                                            </p:txEl>
                                          </p:spTgt>
                                        </p:tgtEl>
                                      </p:cBhvr>
                                      <p:to x="100000" y="100000"/>
                                    </p:animScale>
                                  </p:childTnLst>
                                </p:cTn>
                              </p:par>
                              <p:par>
                                <p:cTn id="253" presetID="26" presetClass="entr" presetSubtype="0" fill="hold" nodeType="withEffect">
                                  <p:stCondLst>
                                    <p:cond delay="0"/>
                                  </p:stCondLst>
                                  <p:childTnLst>
                                    <p:set>
                                      <p:cBhvr>
                                        <p:cTn id="254" dur="1" fill="hold">
                                          <p:stCondLst>
                                            <p:cond delay="0"/>
                                          </p:stCondLst>
                                        </p:cTn>
                                        <p:tgtEl>
                                          <p:spTgt spid="3">
                                            <p:txEl>
                                              <p:pRg st="15" end="15"/>
                                            </p:txEl>
                                          </p:spTgt>
                                        </p:tgtEl>
                                        <p:attrNameLst>
                                          <p:attrName>style.visibility</p:attrName>
                                        </p:attrNameLst>
                                      </p:cBhvr>
                                      <p:to>
                                        <p:strVal val="visible"/>
                                      </p:to>
                                    </p:set>
                                    <p:animEffect transition="in" filter="wipe(down)">
                                      <p:cBhvr>
                                        <p:cTn id="255" dur="580">
                                          <p:stCondLst>
                                            <p:cond delay="0"/>
                                          </p:stCondLst>
                                        </p:cTn>
                                        <p:tgtEl>
                                          <p:spTgt spid="3">
                                            <p:txEl>
                                              <p:pRg st="15" end="15"/>
                                            </p:txEl>
                                          </p:spTgt>
                                        </p:tgtEl>
                                      </p:cBhvr>
                                    </p:animEffect>
                                    <p:anim calcmode="lin" valueType="num">
                                      <p:cBhvr>
                                        <p:cTn id="256" dur="1822" tmFilter="0,0; 0.14,0.36; 0.43,0.73; 0.71,0.91; 1.0,1.0">
                                          <p:stCondLst>
                                            <p:cond delay="0"/>
                                          </p:stCondLst>
                                        </p:cTn>
                                        <p:tgtEl>
                                          <p:spTgt spid="3">
                                            <p:txEl>
                                              <p:pRg st="15" end="15"/>
                                            </p:txEl>
                                          </p:spTgt>
                                        </p:tgtEl>
                                        <p:attrNameLst>
                                          <p:attrName>ppt_x</p:attrName>
                                        </p:attrNameLst>
                                      </p:cBhvr>
                                      <p:tavLst>
                                        <p:tav tm="0">
                                          <p:val>
                                            <p:strVal val="#ppt_x-0.25"/>
                                          </p:val>
                                        </p:tav>
                                        <p:tav tm="100000">
                                          <p:val>
                                            <p:strVal val="#ppt_x"/>
                                          </p:val>
                                        </p:tav>
                                      </p:tavLst>
                                    </p:anim>
                                    <p:anim calcmode="lin" valueType="num">
                                      <p:cBhvr>
                                        <p:cTn id="257" dur="664" tmFilter="0.0,0.0; 0.25,0.07; 0.50,0.2; 0.75,0.467; 1.0,1.0">
                                          <p:stCondLst>
                                            <p:cond delay="0"/>
                                          </p:stCondLst>
                                        </p:cTn>
                                        <p:tgtEl>
                                          <p:spTgt spid="3">
                                            <p:txEl>
                                              <p:pRg st="15" end="15"/>
                                            </p:txEl>
                                          </p:spTgt>
                                        </p:tgtEl>
                                        <p:attrNameLst>
                                          <p:attrName>ppt_y</p:attrName>
                                        </p:attrNameLst>
                                      </p:cBhvr>
                                      <p:tavLst>
                                        <p:tav tm="0" fmla="#ppt_y-sin(pi*$)/3">
                                          <p:val>
                                            <p:fltVal val="0.5"/>
                                          </p:val>
                                        </p:tav>
                                        <p:tav tm="100000">
                                          <p:val>
                                            <p:fltVal val="1"/>
                                          </p:val>
                                        </p:tav>
                                      </p:tavLst>
                                    </p:anim>
                                    <p:anim calcmode="lin" valueType="num">
                                      <p:cBhvr>
                                        <p:cTn id="258" dur="664" tmFilter="0, 0; 0.125,0.2665; 0.25,0.4; 0.375,0.465; 0.5,0.5;  0.625,0.535; 0.75,0.6; 0.875,0.7335; 1,1">
                                          <p:stCondLst>
                                            <p:cond delay="664"/>
                                          </p:stCondLst>
                                        </p:cTn>
                                        <p:tgtEl>
                                          <p:spTgt spid="3">
                                            <p:txEl>
                                              <p:pRg st="15" end="15"/>
                                            </p:txEl>
                                          </p:spTgt>
                                        </p:tgtEl>
                                        <p:attrNameLst>
                                          <p:attrName>ppt_y</p:attrName>
                                        </p:attrNameLst>
                                      </p:cBhvr>
                                      <p:tavLst>
                                        <p:tav tm="0" fmla="#ppt_y-sin(pi*$)/9">
                                          <p:val>
                                            <p:fltVal val="0"/>
                                          </p:val>
                                        </p:tav>
                                        <p:tav tm="100000">
                                          <p:val>
                                            <p:fltVal val="1"/>
                                          </p:val>
                                        </p:tav>
                                      </p:tavLst>
                                    </p:anim>
                                    <p:anim calcmode="lin" valueType="num">
                                      <p:cBhvr>
                                        <p:cTn id="259" dur="332" tmFilter="0, 0; 0.125,0.2665; 0.25,0.4; 0.375,0.465; 0.5,0.5;  0.625,0.535; 0.75,0.6; 0.875,0.7335; 1,1">
                                          <p:stCondLst>
                                            <p:cond delay="1324"/>
                                          </p:stCondLst>
                                        </p:cTn>
                                        <p:tgtEl>
                                          <p:spTgt spid="3">
                                            <p:txEl>
                                              <p:pRg st="15" end="15"/>
                                            </p:txEl>
                                          </p:spTgt>
                                        </p:tgtEl>
                                        <p:attrNameLst>
                                          <p:attrName>ppt_y</p:attrName>
                                        </p:attrNameLst>
                                      </p:cBhvr>
                                      <p:tavLst>
                                        <p:tav tm="0" fmla="#ppt_y-sin(pi*$)/27">
                                          <p:val>
                                            <p:fltVal val="0"/>
                                          </p:val>
                                        </p:tav>
                                        <p:tav tm="100000">
                                          <p:val>
                                            <p:fltVal val="1"/>
                                          </p:val>
                                        </p:tav>
                                      </p:tavLst>
                                    </p:anim>
                                    <p:anim calcmode="lin" valueType="num">
                                      <p:cBhvr>
                                        <p:cTn id="260" dur="164" tmFilter="0, 0; 0.125,0.2665; 0.25,0.4; 0.375,0.465; 0.5,0.5;  0.625,0.535; 0.75,0.6; 0.875,0.7335; 1,1">
                                          <p:stCondLst>
                                            <p:cond delay="1656"/>
                                          </p:stCondLst>
                                        </p:cTn>
                                        <p:tgtEl>
                                          <p:spTgt spid="3">
                                            <p:txEl>
                                              <p:pRg st="15" end="15"/>
                                            </p:txEl>
                                          </p:spTgt>
                                        </p:tgtEl>
                                        <p:attrNameLst>
                                          <p:attrName>ppt_y</p:attrName>
                                        </p:attrNameLst>
                                      </p:cBhvr>
                                      <p:tavLst>
                                        <p:tav tm="0" fmla="#ppt_y-sin(pi*$)/81">
                                          <p:val>
                                            <p:fltVal val="0"/>
                                          </p:val>
                                        </p:tav>
                                        <p:tav tm="100000">
                                          <p:val>
                                            <p:fltVal val="1"/>
                                          </p:val>
                                        </p:tav>
                                      </p:tavLst>
                                    </p:anim>
                                    <p:animScale>
                                      <p:cBhvr>
                                        <p:cTn id="261" dur="26">
                                          <p:stCondLst>
                                            <p:cond delay="650"/>
                                          </p:stCondLst>
                                        </p:cTn>
                                        <p:tgtEl>
                                          <p:spTgt spid="3">
                                            <p:txEl>
                                              <p:pRg st="15" end="15"/>
                                            </p:txEl>
                                          </p:spTgt>
                                        </p:tgtEl>
                                      </p:cBhvr>
                                      <p:to x="100000" y="60000"/>
                                    </p:animScale>
                                    <p:animScale>
                                      <p:cBhvr>
                                        <p:cTn id="262" dur="166" decel="50000">
                                          <p:stCondLst>
                                            <p:cond delay="676"/>
                                          </p:stCondLst>
                                        </p:cTn>
                                        <p:tgtEl>
                                          <p:spTgt spid="3">
                                            <p:txEl>
                                              <p:pRg st="15" end="15"/>
                                            </p:txEl>
                                          </p:spTgt>
                                        </p:tgtEl>
                                      </p:cBhvr>
                                      <p:to x="100000" y="100000"/>
                                    </p:animScale>
                                    <p:animScale>
                                      <p:cBhvr>
                                        <p:cTn id="263" dur="26">
                                          <p:stCondLst>
                                            <p:cond delay="1312"/>
                                          </p:stCondLst>
                                        </p:cTn>
                                        <p:tgtEl>
                                          <p:spTgt spid="3">
                                            <p:txEl>
                                              <p:pRg st="15" end="15"/>
                                            </p:txEl>
                                          </p:spTgt>
                                        </p:tgtEl>
                                      </p:cBhvr>
                                      <p:to x="100000" y="80000"/>
                                    </p:animScale>
                                    <p:animScale>
                                      <p:cBhvr>
                                        <p:cTn id="264" dur="166" decel="50000">
                                          <p:stCondLst>
                                            <p:cond delay="1338"/>
                                          </p:stCondLst>
                                        </p:cTn>
                                        <p:tgtEl>
                                          <p:spTgt spid="3">
                                            <p:txEl>
                                              <p:pRg st="15" end="15"/>
                                            </p:txEl>
                                          </p:spTgt>
                                        </p:tgtEl>
                                      </p:cBhvr>
                                      <p:to x="100000" y="100000"/>
                                    </p:animScale>
                                    <p:animScale>
                                      <p:cBhvr>
                                        <p:cTn id="265" dur="26">
                                          <p:stCondLst>
                                            <p:cond delay="1642"/>
                                          </p:stCondLst>
                                        </p:cTn>
                                        <p:tgtEl>
                                          <p:spTgt spid="3">
                                            <p:txEl>
                                              <p:pRg st="15" end="15"/>
                                            </p:txEl>
                                          </p:spTgt>
                                        </p:tgtEl>
                                      </p:cBhvr>
                                      <p:to x="100000" y="90000"/>
                                    </p:animScale>
                                    <p:animScale>
                                      <p:cBhvr>
                                        <p:cTn id="266" dur="166" decel="50000">
                                          <p:stCondLst>
                                            <p:cond delay="1668"/>
                                          </p:stCondLst>
                                        </p:cTn>
                                        <p:tgtEl>
                                          <p:spTgt spid="3">
                                            <p:txEl>
                                              <p:pRg st="15" end="15"/>
                                            </p:txEl>
                                          </p:spTgt>
                                        </p:tgtEl>
                                      </p:cBhvr>
                                      <p:to x="100000" y="100000"/>
                                    </p:animScale>
                                    <p:animScale>
                                      <p:cBhvr>
                                        <p:cTn id="267" dur="26">
                                          <p:stCondLst>
                                            <p:cond delay="1808"/>
                                          </p:stCondLst>
                                        </p:cTn>
                                        <p:tgtEl>
                                          <p:spTgt spid="3">
                                            <p:txEl>
                                              <p:pRg st="15" end="15"/>
                                            </p:txEl>
                                          </p:spTgt>
                                        </p:tgtEl>
                                      </p:cBhvr>
                                      <p:to x="100000" y="95000"/>
                                    </p:animScale>
                                    <p:animScale>
                                      <p:cBhvr>
                                        <p:cTn id="268" dur="166" decel="50000">
                                          <p:stCondLst>
                                            <p:cond delay="1834"/>
                                          </p:stCondLst>
                                        </p:cTn>
                                        <p:tgtEl>
                                          <p:spTgt spid="3">
                                            <p:txEl>
                                              <p:pRg st="15" end="15"/>
                                            </p:txEl>
                                          </p:spTgt>
                                        </p:tgtEl>
                                      </p:cBhvr>
                                      <p:to x="100000" y="100000"/>
                                    </p:animScale>
                                  </p:childTnLst>
                                </p:cTn>
                              </p:par>
                            </p:childTnLst>
                          </p:cTn>
                        </p:par>
                      </p:childTnLst>
                    </p:cTn>
                  </p:par>
                  <p:par>
                    <p:cTn id="269" fill="hold">
                      <p:stCondLst>
                        <p:cond delay="indefinite"/>
                      </p:stCondLst>
                      <p:childTnLst>
                        <p:par>
                          <p:cTn id="270" fill="hold">
                            <p:stCondLst>
                              <p:cond delay="0"/>
                            </p:stCondLst>
                            <p:childTnLst>
                              <p:par>
                                <p:cTn id="271" presetID="26" presetClass="entr" presetSubtype="0" fill="hold" nodeType="clickEffect">
                                  <p:stCondLst>
                                    <p:cond delay="0"/>
                                  </p:stCondLst>
                                  <p:childTnLst>
                                    <p:set>
                                      <p:cBhvr>
                                        <p:cTn id="272" dur="1" fill="hold">
                                          <p:stCondLst>
                                            <p:cond delay="0"/>
                                          </p:stCondLst>
                                        </p:cTn>
                                        <p:tgtEl>
                                          <p:spTgt spid="3">
                                            <p:txEl>
                                              <p:pRg st="16" end="16"/>
                                            </p:txEl>
                                          </p:spTgt>
                                        </p:tgtEl>
                                        <p:attrNameLst>
                                          <p:attrName>style.visibility</p:attrName>
                                        </p:attrNameLst>
                                      </p:cBhvr>
                                      <p:to>
                                        <p:strVal val="visible"/>
                                      </p:to>
                                    </p:set>
                                    <p:animEffect transition="in" filter="wipe(down)">
                                      <p:cBhvr>
                                        <p:cTn id="273" dur="580">
                                          <p:stCondLst>
                                            <p:cond delay="0"/>
                                          </p:stCondLst>
                                        </p:cTn>
                                        <p:tgtEl>
                                          <p:spTgt spid="3">
                                            <p:txEl>
                                              <p:pRg st="16" end="16"/>
                                            </p:txEl>
                                          </p:spTgt>
                                        </p:tgtEl>
                                      </p:cBhvr>
                                    </p:animEffect>
                                    <p:anim calcmode="lin" valueType="num">
                                      <p:cBhvr>
                                        <p:cTn id="274" dur="1822" tmFilter="0,0; 0.14,0.36; 0.43,0.73; 0.71,0.91; 1.0,1.0">
                                          <p:stCondLst>
                                            <p:cond delay="0"/>
                                          </p:stCondLst>
                                        </p:cTn>
                                        <p:tgtEl>
                                          <p:spTgt spid="3">
                                            <p:txEl>
                                              <p:pRg st="16" end="16"/>
                                            </p:txEl>
                                          </p:spTgt>
                                        </p:tgtEl>
                                        <p:attrNameLst>
                                          <p:attrName>ppt_x</p:attrName>
                                        </p:attrNameLst>
                                      </p:cBhvr>
                                      <p:tavLst>
                                        <p:tav tm="0">
                                          <p:val>
                                            <p:strVal val="#ppt_x-0.25"/>
                                          </p:val>
                                        </p:tav>
                                        <p:tav tm="100000">
                                          <p:val>
                                            <p:strVal val="#ppt_x"/>
                                          </p:val>
                                        </p:tav>
                                      </p:tavLst>
                                    </p:anim>
                                    <p:anim calcmode="lin" valueType="num">
                                      <p:cBhvr>
                                        <p:cTn id="275" dur="664" tmFilter="0.0,0.0; 0.25,0.07; 0.50,0.2; 0.75,0.467; 1.0,1.0">
                                          <p:stCondLst>
                                            <p:cond delay="0"/>
                                          </p:stCondLst>
                                        </p:cTn>
                                        <p:tgtEl>
                                          <p:spTgt spid="3">
                                            <p:txEl>
                                              <p:pRg st="16" end="16"/>
                                            </p:txEl>
                                          </p:spTgt>
                                        </p:tgtEl>
                                        <p:attrNameLst>
                                          <p:attrName>ppt_y</p:attrName>
                                        </p:attrNameLst>
                                      </p:cBhvr>
                                      <p:tavLst>
                                        <p:tav tm="0" fmla="#ppt_y-sin(pi*$)/3">
                                          <p:val>
                                            <p:fltVal val="0.5"/>
                                          </p:val>
                                        </p:tav>
                                        <p:tav tm="100000">
                                          <p:val>
                                            <p:fltVal val="1"/>
                                          </p:val>
                                        </p:tav>
                                      </p:tavLst>
                                    </p:anim>
                                    <p:anim calcmode="lin" valueType="num">
                                      <p:cBhvr>
                                        <p:cTn id="276" dur="664" tmFilter="0, 0; 0.125,0.2665; 0.25,0.4; 0.375,0.465; 0.5,0.5;  0.625,0.535; 0.75,0.6; 0.875,0.7335; 1,1">
                                          <p:stCondLst>
                                            <p:cond delay="664"/>
                                          </p:stCondLst>
                                        </p:cTn>
                                        <p:tgtEl>
                                          <p:spTgt spid="3">
                                            <p:txEl>
                                              <p:pRg st="16" end="16"/>
                                            </p:txEl>
                                          </p:spTgt>
                                        </p:tgtEl>
                                        <p:attrNameLst>
                                          <p:attrName>ppt_y</p:attrName>
                                        </p:attrNameLst>
                                      </p:cBhvr>
                                      <p:tavLst>
                                        <p:tav tm="0" fmla="#ppt_y-sin(pi*$)/9">
                                          <p:val>
                                            <p:fltVal val="0"/>
                                          </p:val>
                                        </p:tav>
                                        <p:tav tm="100000">
                                          <p:val>
                                            <p:fltVal val="1"/>
                                          </p:val>
                                        </p:tav>
                                      </p:tavLst>
                                    </p:anim>
                                    <p:anim calcmode="lin" valueType="num">
                                      <p:cBhvr>
                                        <p:cTn id="277" dur="332" tmFilter="0, 0; 0.125,0.2665; 0.25,0.4; 0.375,0.465; 0.5,0.5;  0.625,0.535; 0.75,0.6; 0.875,0.7335; 1,1">
                                          <p:stCondLst>
                                            <p:cond delay="1324"/>
                                          </p:stCondLst>
                                        </p:cTn>
                                        <p:tgtEl>
                                          <p:spTgt spid="3">
                                            <p:txEl>
                                              <p:pRg st="16" end="16"/>
                                            </p:txEl>
                                          </p:spTgt>
                                        </p:tgtEl>
                                        <p:attrNameLst>
                                          <p:attrName>ppt_y</p:attrName>
                                        </p:attrNameLst>
                                      </p:cBhvr>
                                      <p:tavLst>
                                        <p:tav tm="0" fmla="#ppt_y-sin(pi*$)/27">
                                          <p:val>
                                            <p:fltVal val="0"/>
                                          </p:val>
                                        </p:tav>
                                        <p:tav tm="100000">
                                          <p:val>
                                            <p:fltVal val="1"/>
                                          </p:val>
                                        </p:tav>
                                      </p:tavLst>
                                    </p:anim>
                                    <p:anim calcmode="lin" valueType="num">
                                      <p:cBhvr>
                                        <p:cTn id="278" dur="164" tmFilter="0, 0; 0.125,0.2665; 0.25,0.4; 0.375,0.465; 0.5,0.5;  0.625,0.535; 0.75,0.6; 0.875,0.7335; 1,1">
                                          <p:stCondLst>
                                            <p:cond delay="1656"/>
                                          </p:stCondLst>
                                        </p:cTn>
                                        <p:tgtEl>
                                          <p:spTgt spid="3">
                                            <p:txEl>
                                              <p:pRg st="16" end="16"/>
                                            </p:txEl>
                                          </p:spTgt>
                                        </p:tgtEl>
                                        <p:attrNameLst>
                                          <p:attrName>ppt_y</p:attrName>
                                        </p:attrNameLst>
                                      </p:cBhvr>
                                      <p:tavLst>
                                        <p:tav tm="0" fmla="#ppt_y-sin(pi*$)/81">
                                          <p:val>
                                            <p:fltVal val="0"/>
                                          </p:val>
                                        </p:tav>
                                        <p:tav tm="100000">
                                          <p:val>
                                            <p:fltVal val="1"/>
                                          </p:val>
                                        </p:tav>
                                      </p:tavLst>
                                    </p:anim>
                                    <p:animScale>
                                      <p:cBhvr>
                                        <p:cTn id="279" dur="26">
                                          <p:stCondLst>
                                            <p:cond delay="650"/>
                                          </p:stCondLst>
                                        </p:cTn>
                                        <p:tgtEl>
                                          <p:spTgt spid="3">
                                            <p:txEl>
                                              <p:pRg st="16" end="16"/>
                                            </p:txEl>
                                          </p:spTgt>
                                        </p:tgtEl>
                                      </p:cBhvr>
                                      <p:to x="100000" y="60000"/>
                                    </p:animScale>
                                    <p:animScale>
                                      <p:cBhvr>
                                        <p:cTn id="280" dur="166" decel="50000">
                                          <p:stCondLst>
                                            <p:cond delay="676"/>
                                          </p:stCondLst>
                                        </p:cTn>
                                        <p:tgtEl>
                                          <p:spTgt spid="3">
                                            <p:txEl>
                                              <p:pRg st="16" end="16"/>
                                            </p:txEl>
                                          </p:spTgt>
                                        </p:tgtEl>
                                      </p:cBhvr>
                                      <p:to x="100000" y="100000"/>
                                    </p:animScale>
                                    <p:animScale>
                                      <p:cBhvr>
                                        <p:cTn id="281" dur="26">
                                          <p:stCondLst>
                                            <p:cond delay="1312"/>
                                          </p:stCondLst>
                                        </p:cTn>
                                        <p:tgtEl>
                                          <p:spTgt spid="3">
                                            <p:txEl>
                                              <p:pRg st="16" end="16"/>
                                            </p:txEl>
                                          </p:spTgt>
                                        </p:tgtEl>
                                      </p:cBhvr>
                                      <p:to x="100000" y="80000"/>
                                    </p:animScale>
                                    <p:animScale>
                                      <p:cBhvr>
                                        <p:cTn id="282" dur="166" decel="50000">
                                          <p:stCondLst>
                                            <p:cond delay="1338"/>
                                          </p:stCondLst>
                                        </p:cTn>
                                        <p:tgtEl>
                                          <p:spTgt spid="3">
                                            <p:txEl>
                                              <p:pRg st="16" end="16"/>
                                            </p:txEl>
                                          </p:spTgt>
                                        </p:tgtEl>
                                      </p:cBhvr>
                                      <p:to x="100000" y="100000"/>
                                    </p:animScale>
                                    <p:animScale>
                                      <p:cBhvr>
                                        <p:cTn id="283" dur="26">
                                          <p:stCondLst>
                                            <p:cond delay="1642"/>
                                          </p:stCondLst>
                                        </p:cTn>
                                        <p:tgtEl>
                                          <p:spTgt spid="3">
                                            <p:txEl>
                                              <p:pRg st="16" end="16"/>
                                            </p:txEl>
                                          </p:spTgt>
                                        </p:tgtEl>
                                      </p:cBhvr>
                                      <p:to x="100000" y="90000"/>
                                    </p:animScale>
                                    <p:animScale>
                                      <p:cBhvr>
                                        <p:cTn id="284" dur="166" decel="50000">
                                          <p:stCondLst>
                                            <p:cond delay="1668"/>
                                          </p:stCondLst>
                                        </p:cTn>
                                        <p:tgtEl>
                                          <p:spTgt spid="3">
                                            <p:txEl>
                                              <p:pRg st="16" end="16"/>
                                            </p:txEl>
                                          </p:spTgt>
                                        </p:tgtEl>
                                      </p:cBhvr>
                                      <p:to x="100000" y="100000"/>
                                    </p:animScale>
                                    <p:animScale>
                                      <p:cBhvr>
                                        <p:cTn id="285" dur="26">
                                          <p:stCondLst>
                                            <p:cond delay="1808"/>
                                          </p:stCondLst>
                                        </p:cTn>
                                        <p:tgtEl>
                                          <p:spTgt spid="3">
                                            <p:txEl>
                                              <p:pRg st="16" end="16"/>
                                            </p:txEl>
                                          </p:spTgt>
                                        </p:tgtEl>
                                      </p:cBhvr>
                                      <p:to x="100000" y="95000"/>
                                    </p:animScale>
                                    <p:animScale>
                                      <p:cBhvr>
                                        <p:cTn id="286" dur="166" decel="50000">
                                          <p:stCondLst>
                                            <p:cond delay="1834"/>
                                          </p:stCondLst>
                                        </p:cTn>
                                        <p:tgtEl>
                                          <p:spTgt spid="3">
                                            <p:txEl>
                                              <p:pRg st="16" end="16"/>
                                            </p:txEl>
                                          </p:spTgt>
                                        </p:tgtEl>
                                      </p:cBhvr>
                                      <p:to x="100000" y="100000"/>
                                    </p:animScale>
                                  </p:childTnLst>
                                </p:cTn>
                              </p:par>
                              <p:par>
                                <p:cTn id="287" presetID="26" presetClass="entr" presetSubtype="0" fill="hold" nodeType="withEffect">
                                  <p:stCondLst>
                                    <p:cond delay="0"/>
                                  </p:stCondLst>
                                  <p:childTnLst>
                                    <p:set>
                                      <p:cBhvr>
                                        <p:cTn id="288" dur="1" fill="hold">
                                          <p:stCondLst>
                                            <p:cond delay="0"/>
                                          </p:stCondLst>
                                        </p:cTn>
                                        <p:tgtEl>
                                          <p:spTgt spid="3">
                                            <p:txEl>
                                              <p:pRg st="17" end="17"/>
                                            </p:txEl>
                                          </p:spTgt>
                                        </p:tgtEl>
                                        <p:attrNameLst>
                                          <p:attrName>style.visibility</p:attrName>
                                        </p:attrNameLst>
                                      </p:cBhvr>
                                      <p:to>
                                        <p:strVal val="visible"/>
                                      </p:to>
                                    </p:set>
                                    <p:animEffect transition="in" filter="wipe(down)">
                                      <p:cBhvr>
                                        <p:cTn id="289" dur="580">
                                          <p:stCondLst>
                                            <p:cond delay="0"/>
                                          </p:stCondLst>
                                        </p:cTn>
                                        <p:tgtEl>
                                          <p:spTgt spid="3">
                                            <p:txEl>
                                              <p:pRg st="17" end="17"/>
                                            </p:txEl>
                                          </p:spTgt>
                                        </p:tgtEl>
                                      </p:cBhvr>
                                    </p:animEffect>
                                    <p:anim calcmode="lin" valueType="num">
                                      <p:cBhvr>
                                        <p:cTn id="290" dur="1822" tmFilter="0,0; 0.14,0.36; 0.43,0.73; 0.71,0.91; 1.0,1.0">
                                          <p:stCondLst>
                                            <p:cond delay="0"/>
                                          </p:stCondLst>
                                        </p:cTn>
                                        <p:tgtEl>
                                          <p:spTgt spid="3">
                                            <p:txEl>
                                              <p:pRg st="17" end="17"/>
                                            </p:txEl>
                                          </p:spTgt>
                                        </p:tgtEl>
                                        <p:attrNameLst>
                                          <p:attrName>ppt_x</p:attrName>
                                        </p:attrNameLst>
                                      </p:cBhvr>
                                      <p:tavLst>
                                        <p:tav tm="0">
                                          <p:val>
                                            <p:strVal val="#ppt_x-0.25"/>
                                          </p:val>
                                        </p:tav>
                                        <p:tav tm="100000">
                                          <p:val>
                                            <p:strVal val="#ppt_x"/>
                                          </p:val>
                                        </p:tav>
                                      </p:tavLst>
                                    </p:anim>
                                    <p:anim calcmode="lin" valueType="num">
                                      <p:cBhvr>
                                        <p:cTn id="291" dur="664" tmFilter="0.0,0.0; 0.25,0.07; 0.50,0.2; 0.75,0.467; 1.0,1.0">
                                          <p:stCondLst>
                                            <p:cond delay="0"/>
                                          </p:stCondLst>
                                        </p:cTn>
                                        <p:tgtEl>
                                          <p:spTgt spid="3">
                                            <p:txEl>
                                              <p:pRg st="17" end="17"/>
                                            </p:txEl>
                                          </p:spTgt>
                                        </p:tgtEl>
                                        <p:attrNameLst>
                                          <p:attrName>ppt_y</p:attrName>
                                        </p:attrNameLst>
                                      </p:cBhvr>
                                      <p:tavLst>
                                        <p:tav tm="0" fmla="#ppt_y-sin(pi*$)/3">
                                          <p:val>
                                            <p:fltVal val="0.5"/>
                                          </p:val>
                                        </p:tav>
                                        <p:tav tm="100000">
                                          <p:val>
                                            <p:fltVal val="1"/>
                                          </p:val>
                                        </p:tav>
                                      </p:tavLst>
                                    </p:anim>
                                    <p:anim calcmode="lin" valueType="num">
                                      <p:cBhvr>
                                        <p:cTn id="292" dur="664" tmFilter="0, 0; 0.125,0.2665; 0.25,0.4; 0.375,0.465; 0.5,0.5;  0.625,0.535; 0.75,0.6; 0.875,0.7335; 1,1">
                                          <p:stCondLst>
                                            <p:cond delay="664"/>
                                          </p:stCondLst>
                                        </p:cTn>
                                        <p:tgtEl>
                                          <p:spTgt spid="3">
                                            <p:txEl>
                                              <p:pRg st="17" end="17"/>
                                            </p:txEl>
                                          </p:spTgt>
                                        </p:tgtEl>
                                        <p:attrNameLst>
                                          <p:attrName>ppt_y</p:attrName>
                                        </p:attrNameLst>
                                      </p:cBhvr>
                                      <p:tavLst>
                                        <p:tav tm="0" fmla="#ppt_y-sin(pi*$)/9">
                                          <p:val>
                                            <p:fltVal val="0"/>
                                          </p:val>
                                        </p:tav>
                                        <p:tav tm="100000">
                                          <p:val>
                                            <p:fltVal val="1"/>
                                          </p:val>
                                        </p:tav>
                                      </p:tavLst>
                                    </p:anim>
                                    <p:anim calcmode="lin" valueType="num">
                                      <p:cBhvr>
                                        <p:cTn id="293" dur="332" tmFilter="0, 0; 0.125,0.2665; 0.25,0.4; 0.375,0.465; 0.5,0.5;  0.625,0.535; 0.75,0.6; 0.875,0.7335; 1,1">
                                          <p:stCondLst>
                                            <p:cond delay="1324"/>
                                          </p:stCondLst>
                                        </p:cTn>
                                        <p:tgtEl>
                                          <p:spTgt spid="3">
                                            <p:txEl>
                                              <p:pRg st="17" end="17"/>
                                            </p:txEl>
                                          </p:spTgt>
                                        </p:tgtEl>
                                        <p:attrNameLst>
                                          <p:attrName>ppt_y</p:attrName>
                                        </p:attrNameLst>
                                      </p:cBhvr>
                                      <p:tavLst>
                                        <p:tav tm="0" fmla="#ppt_y-sin(pi*$)/27">
                                          <p:val>
                                            <p:fltVal val="0"/>
                                          </p:val>
                                        </p:tav>
                                        <p:tav tm="100000">
                                          <p:val>
                                            <p:fltVal val="1"/>
                                          </p:val>
                                        </p:tav>
                                      </p:tavLst>
                                    </p:anim>
                                    <p:anim calcmode="lin" valueType="num">
                                      <p:cBhvr>
                                        <p:cTn id="294" dur="164" tmFilter="0, 0; 0.125,0.2665; 0.25,0.4; 0.375,0.465; 0.5,0.5;  0.625,0.535; 0.75,0.6; 0.875,0.7335; 1,1">
                                          <p:stCondLst>
                                            <p:cond delay="1656"/>
                                          </p:stCondLst>
                                        </p:cTn>
                                        <p:tgtEl>
                                          <p:spTgt spid="3">
                                            <p:txEl>
                                              <p:pRg st="17" end="17"/>
                                            </p:txEl>
                                          </p:spTgt>
                                        </p:tgtEl>
                                        <p:attrNameLst>
                                          <p:attrName>ppt_y</p:attrName>
                                        </p:attrNameLst>
                                      </p:cBhvr>
                                      <p:tavLst>
                                        <p:tav tm="0" fmla="#ppt_y-sin(pi*$)/81">
                                          <p:val>
                                            <p:fltVal val="0"/>
                                          </p:val>
                                        </p:tav>
                                        <p:tav tm="100000">
                                          <p:val>
                                            <p:fltVal val="1"/>
                                          </p:val>
                                        </p:tav>
                                      </p:tavLst>
                                    </p:anim>
                                    <p:animScale>
                                      <p:cBhvr>
                                        <p:cTn id="295" dur="26">
                                          <p:stCondLst>
                                            <p:cond delay="650"/>
                                          </p:stCondLst>
                                        </p:cTn>
                                        <p:tgtEl>
                                          <p:spTgt spid="3">
                                            <p:txEl>
                                              <p:pRg st="17" end="17"/>
                                            </p:txEl>
                                          </p:spTgt>
                                        </p:tgtEl>
                                      </p:cBhvr>
                                      <p:to x="100000" y="60000"/>
                                    </p:animScale>
                                    <p:animScale>
                                      <p:cBhvr>
                                        <p:cTn id="296" dur="166" decel="50000">
                                          <p:stCondLst>
                                            <p:cond delay="676"/>
                                          </p:stCondLst>
                                        </p:cTn>
                                        <p:tgtEl>
                                          <p:spTgt spid="3">
                                            <p:txEl>
                                              <p:pRg st="17" end="17"/>
                                            </p:txEl>
                                          </p:spTgt>
                                        </p:tgtEl>
                                      </p:cBhvr>
                                      <p:to x="100000" y="100000"/>
                                    </p:animScale>
                                    <p:animScale>
                                      <p:cBhvr>
                                        <p:cTn id="297" dur="26">
                                          <p:stCondLst>
                                            <p:cond delay="1312"/>
                                          </p:stCondLst>
                                        </p:cTn>
                                        <p:tgtEl>
                                          <p:spTgt spid="3">
                                            <p:txEl>
                                              <p:pRg st="17" end="17"/>
                                            </p:txEl>
                                          </p:spTgt>
                                        </p:tgtEl>
                                      </p:cBhvr>
                                      <p:to x="100000" y="80000"/>
                                    </p:animScale>
                                    <p:animScale>
                                      <p:cBhvr>
                                        <p:cTn id="298" dur="166" decel="50000">
                                          <p:stCondLst>
                                            <p:cond delay="1338"/>
                                          </p:stCondLst>
                                        </p:cTn>
                                        <p:tgtEl>
                                          <p:spTgt spid="3">
                                            <p:txEl>
                                              <p:pRg st="17" end="17"/>
                                            </p:txEl>
                                          </p:spTgt>
                                        </p:tgtEl>
                                      </p:cBhvr>
                                      <p:to x="100000" y="100000"/>
                                    </p:animScale>
                                    <p:animScale>
                                      <p:cBhvr>
                                        <p:cTn id="299" dur="26">
                                          <p:stCondLst>
                                            <p:cond delay="1642"/>
                                          </p:stCondLst>
                                        </p:cTn>
                                        <p:tgtEl>
                                          <p:spTgt spid="3">
                                            <p:txEl>
                                              <p:pRg st="17" end="17"/>
                                            </p:txEl>
                                          </p:spTgt>
                                        </p:tgtEl>
                                      </p:cBhvr>
                                      <p:to x="100000" y="90000"/>
                                    </p:animScale>
                                    <p:animScale>
                                      <p:cBhvr>
                                        <p:cTn id="300" dur="166" decel="50000">
                                          <p:stCondLst>
                                            <p:cond delay="1668"/>
                                          </p:stCondLst>
                                        </p:cTn>
                                        <p:tgtEl>
                                          <p:spTgt spid="3">
                                            <p:txEl>
                                              <p:pRg st="17" end="17"/>
                                            </p:txEl>
                                          </p:spTgt>
                                        </p:tgtEl>
                                      </p:cBhvr>
                                      <p:to x="100000" y="100000"/>
                                    </p:animScale>
                                    <p:animScale>
                                      <p:cBhvr>
                                        <p:cTn id="301" dur="26">
                                          <p:stCondLst>
                                            <p:cond delay="1808"/>
                                          </p:stCondLst>
                                        </p:cTn>
                                        <p:tgtEl>
                                          <p:spTgt spid="3">
                                            <p:txEl>
                                              <p:pRg st="17" end="17"/>
                                            </p:txEl>
                                          </p:spTgt>
                                        </p:tgtEl>
                                      </p:cBhvr>
                                      <p:to x="100000" y="95000"/>
                                    </p:animScale>
                                    <p:animScale>
                                      <p:cBhvr>
                                        <p:cTn id="302" dur="166" decel="50000">
                                          <p:stCondLst>
                                            <p:cond delay="1834"/>
                                          </p:stCondLst>
                                        </p:cTn>
                                        <p:tgtEl>
                                          <p:spTgt spid="3">
                                            <p:txEl>
                                              <p:pRg st="17" end="17"/>
                                            </p:txEl>
                                          </p:spTgt>
                                        </p:tgtEl>
                                      </p:cBhvr>
                                      <p:to x="100000" y="100000"/>
                                    </p:animScale>
                                  </p:childTnLst>
                                </p:cTn>
                              </p:par>
                            </p:childTnLst>
                          </p:cTn>
                        </p:par>
                      </p:childTnLst>
                    </p:cTn>
                  </p:par>
                  <p:par>
                    <p:cTn id="303" fill="hold">
                      <p:stCondLst>
                        <p:cond delay="indefinite"/>
                      </p:stCondLst>
                      <p:childTnLst>
                        <p:par>
                          <p:cTn id="304" fill="hold">
                            <p:stCondLst>
                              <p:cond delay="0"/>
                            </p:stCondLst>
                            <p:childTnLst>
                              <p:par>
                                <p:cTn id="305" presetID="26" presetClass="entr" presetSubtype="0" fill="hold" nodeType="clickEffect">
                                  <p:stCondLst>
                                    <p:cond delay="0"/>
                                  </p:stCondLst>
                                  <p:childTnLst>
                                    <p:set>
                                      <p:cBhvr>
                                        <p:cTn id="306" dur="1" fill="hold">
                                          <p:stCondLst>
                                            <p:cond delay="0"/>
                                          </p:stCondLst>
                                        </p:cTn>
                                        <p:tgtEl>
                                          <p:spTgt spid="3">
                                            <p:txEl>
                                              <p:pRg st="18" end="18"/>
                                            </p:txEl>
                                          </p:spTgt>
                                        </p:tgtEl>
                                        <p:attrNameLst>
                                          <p:attrName>style.visibility</p:attrName>
                                        </p:attrNameLst>
                                      </p:cBhvr>
                                      <p:to>
                                        <p:strVal val="visible"/>
                                      </p:to>
                                    </p:set>
                                    <p:animEffect transition="in" filter="wipe(down)">
                                      <p:cBhvr>
                                        <p:cTn id="307" dur="580">
                                          <p:stCondLst>
                                            <p:cond delay="0"/>
                                          </p:stCondLst>
                                        </p:cTn>
                                        <p:tgtEl>
                                          <p:spTgt spid="3">
                                            <p:txEl>
                                              <p:pRg st="18" end="18"/>
                                            </p:txEl>
                                          </p:spTgt>
                                        </p:tgtEl>
                                      </p:cBhvr>
                                    </p:animEffect>
                                    <p:anim calcmode="lin" valueType="num">
                                      <p:cBhvr>
                                        <p:cTn id="308" dur="1822" tmFilter="0,0; 0.14,0.36; 0.43,0.73; 0.71,0.91; 1.0,1.0">
                                          <p:stCondLst>
                                            <p:cond delay="0"/>
                                          </p:stCondLst>
                                        </p:cTn>
                                        <p:tgtEl>
                                          <p:spTgt spid="3">
                                            <p:txEl>
                                              <p:pRg st="18" end="18"/>
                                            </p:txEl>
                                          </p:spTgt>
                                        </p:tgtEl>
                                        <p:attrNameLst>
                                          <p:attrName>ppt_x</p:attrName>
                                        </p:attrNameLst>
                                      </p:cBhvr>
                                      <p:tavLst>
                                        <p:tav tm="0">
                                          <p:val>
                                            <p:strVal val="#ppt_x-0.25"/>
                                          </p:val>
                                        </p:tav>
                                        <p:tav tm="100000">
                                          <p:val>
                                            <p:strVal val="#ppt_x"/>
                                          </p:val>
                                        </p:tav>
                                      </p:tavLst>
                                    </p:anim>
                                    <p:anim calcmode="lin" valueType="num">
                                      <p:cBhvr>
                                        <p:cTn id="309" dur="664" tmFilter="0.0,0.0; 0.25,0.07; 0.50,0.2; 0.75,0.467; 1.0,1.0">
                                          <p:stCondLst>
                                            <p:cond delay="0"/>
                                          </p:stCondLst>
                                        </p:cTn>
                                        <p:tgtEl>
                                          <p:spTgt spid="3">
                                            <p:txEl>
                                              <p:pRg st="18" end="18"/>
                                            </p:txEl>
                                          </p:spTgt>
                                        </p:tgtEl>
                                        <p:attrNameLst>
                                          <p:attrName>ppt_y</p:attrName>
                                        </p:attrNameLst>
                                      </p:cBhvr>
                                      <p:tavLst>
                                        <p:tav tm="0" fmla="#ppt_y-sin(pi*$)/3">
                                          <p:val>
                                            <p:fltVal val="0.5"/>
                                          </p:val>
                                        </p:tav>
                                        <p:tav tm="100000">
                                          <p:val>
                                            <p:fltVal val="1"/>
                                          </p:val>
                                        </p:tav>
                                      </p:tavLst>
                                    </p:anim>
                                    <p:anim calcmode="lin" valueType="num">
                                      <p:cBhvr>
                                        <p:cTn id="310" dur="664" tmFilter="0, 0; 0.125,0.2665; 0.25,0.4; 0.375,0.465; 0.5,0.5;  0.625,0.535; 0.75,0.6; 0.875,0.7335; 1,1">
                                          <p:stCondLst>
                                            <p:cond delay="664"/>
                                          </p:stCondLst>
                                        </p:cTn>
                                        <p:tgtEl>
                                          <p:spTgt spid="3">
                                            <p:txEl>
                                              <p:pRg st="18" end="18"/>
                                            </p:txEl>
                                          </p:spTgt>
                                        </p:tgtEl>
                                        <p:attrNameLst>
                                          <p:attrName>ppt_y</p:attrName>
                                        </p:attrNameLst>
                                      </p:cBhvr>
                                      <p:tavLst>
                                        <p:tav tm="0" fmla="#ppt_y-sin(pi*$)/9">
                                          <p:val>
                                            <p:fltVal val="0"/>
                                          </p:val>
                                        </p:tav>
                                        <p:tav tm="100000">
                                          <p:val>
                                            <p:fltVal val="1"/>
                                          </p:val>
                                        </p:tav>
                                      </p:tavLst>
                                    </p:anim>
                                    <p:anim calcmode="lin" valueType="num">
                                      <p:cBhvr>
                                        <p:cTn id="311" dur="332" tmFilter="0, 0; 0.125,0.2665; 0.25,0.4; 0.375,0.465; 0.5,0.5;  0.625,0.535; 0.75,0.6; 0.875,0.7335; 1,1">
                                          <p:stCondLst>
                                            <p:cond delay="1324"/>
                                          </p:stCondLst>
                                        </p:cTn>
                                        <p:tgtEl>
                                          <p:spTgt spid="3">
                                            <p:txEl>
                                              <p:pRg st="18" end="18"/>
                                            </p:txEl>
                                          </p:spTgt>
                                        </p:tgtEl>
                                        <p:attrNameLst>
                                          <p:attrName>ppt_y</p:attrName>
                                        </p:attrNameLst>
                                      </p:cBhvr>
                                      <p:tavLst>
                                        <p:tav tm="0" fmla="#ppt_y-sin(pi*$)/27">
                                          <p:val>
                                            <p:fltVal val="0"/>
                                          </p:val>
                                        </p:tav>
                                        <p:tav tm="100000">
                                          <p:val>
                                            <p:fltVal val="1"/>
                                          </p:val>
                                        </p:tav>
                                      </p:tavLst>
                                    </p:anim>
                                    <p:anim calcmode="lin" valueType="num">
                                      <p:cBhvr>
                                        <p:cTn id="312" dur="164" tmFilter="0, 0; 0.125,0.2665; 0.25,0.4; 0.375,0.465; 0.5,0.5;  0.625,0.535; 0.75,0.6; 0.875,0.7335; 1,1">
                                          <p:stCondLst>
                                            <p:cond delay="1656"/>
                                          </p:stCondLst>
                                        </p:cTn>
                                        <p:tgtEl>
                                          <p:spTgt spid="3">
                                            <p:txEl>
                                              <p:pRg st="18" end="18"/>
                                            </p:txEl>
                                          </p:spTgt>
                                        </p:tgtEl>
                                        <p:attrNameLst>
                                          <p:attrName>ppt_y</p:attrName>
                                        </p:attrNameLst>
                                      </p:cBhvr>
                                      <p:tavLst>
                                        <p:tav tm="0" fmla="#ppt_y-sin(pi*$)/81">
                                          <p:val>
                                            <p:fltVal val="0"/>
                                          </p:val>
                                        </p:tav>
                                        <p:tav tm="100000">
                                          <p:val>
                                            <p:fltVal val="1"/>
                                          </p:val>
                                        </p:tav>
                                      </p:tavLst>
                                    </p:anim>
                                    <p:animScale>
                                      <p:cBhvr>
                                        <p:cTn id="313" dur="26">
                                          <p:stCondLst>
                                            <p:cond delay="650"/>
                                          </p:stCondLst>
                                        </p:cTn>
                                        <p:tgtEl>
                                          <p:spTgt spid="3">
                                            <p:txEl>
                                              <p:pRg st="18" end="18"/>
                                            </p:txEl>
                                          </p:spTgt>
                                        </p:tgtEl>
                                      </p:cBhvr>
                                      <p:to x="100000" y="60000"/>
                                    </p:animScale>
                                    <p:animScale>
                                      <p:cBhvr>
                                        <p:cTn id="314" dur="166" decel="50000">
                                          <p:stCondLst>
                                            <p:cond delay="676"/>
                                          </p:stCondLst>
                                        </p:cTn>
                                        <p:tgtEl>
                                          <p:spTgt spid="3">
                                            <p:txEl>
                                              <p:pRg st="18" end="18"/>
                                            </p:txEl>
                                          </p:spTgt>
                                        </p:tgtEl>
                                      </p:cBhvr>
                                      <p:to x="100000" y="100000"/>
                                    </p:animScale>
                                    <p:animScale>
                                      <p:cBhvr>
                                        <p:cTn id="315" dur="26">
                                          <p:stCondLst>
                                            <p:cond delay="1312"/>
                                          </p:stCondLst>
                                        </p:cTn>
                                        <p:tgtEl>
                                          <p:spTgt spid="3">
                                            <p:txEl>
                                              <p:pRg st="18" end="18"/>
                                            </p:txEl>
                                          </p:spTgt>
                                        </p:tgtEl>
                                      </p:cBhvr>
                                      <p:to x="100000" y="80000"/>
                                    </p:animScale>
                                    <p:animScale>
                                      <p:cBhvr>
                                        <p:cTn id="316" dur="166" decel="50000">
                                          <p:stCondLst>
                                            <p:cond delay="1338"/>
                                          </p:stCondLst>
                                        </p:cTn>
                                        <p:tgtEl>
                                          <p:spTgt spid="3">
                                            <p:txEl>
                                              <p:pRg st="18" end="18"/>
                                            </p:txEl>
                                          </p:spTgt>
                                        </p:tgtEl>
                                      </p:cBhvr>
                                      <p:to x="100000" y="100000"/>
                                    </p:animScale>
                                    <p:animScale>
                                      <p:cBhvr>
                                        <p:cTn id="317" dur="26">
                                          <p:stCondLst>
                                            <p:cond delay="1642"/>
                                          </p:stCondLst>
                                        </p:cTn>
                                        <p:tgtEl>
                                          <p:spTgt spid="3">
                                            <p:txEl>
                                              <p:pRg st="18" end="18"/>
                                            </p:txEl>
                                          </p:spTgt>
                                        </p:tgtEl>
                                      </p:cBhvr>
                                      <p:to x="100000" y="90000"/>
                                    </p:animScale>
                                    <p:animScale>
                                      <p:cBhvr>
                                        <p:cTn id="318" dur="166" decel="50000">
                                          <p:stCondLst>
                                            <p:cond delay="1668"/>
                                          </p:stCondLst>
                                        </p:cTn>
                                        <p:tgtEl>
                                          <p:spTgt spid="3">
                                            <p:txEl>
                                              <p:pRg st="18" end="18"/>
                                            </p:txEl>
                                          </p:spTgt>
                                        </p:tgtEl>
                                      </p:cBhvr>
                                      <p:to x="100000" y="100000"/>
                                    </p:animScale>
                                    <p:animScale>
                                      <p:cBhvr>
                                        <p:cTn id="319" dur="26">
                                          <p:stCondLst>
                                            <p:cond delay="1808"/>
                                          </p:stCondLst>
                                        </p:cTn>
                                        <p:tgtEl>
                                          <p:spTgt spid="3">
                                            <p:txEl>
                                              <p:pRg st="18" end="18"/>
                                            </p:txEl>
                                          </p:spTgt>
                                        </p:tgtEl>
                                      </p:cBhvr>
                                      <p:to x="100000" y="95000"/>
                                    </p:animScale>
                                    <p:animScale>
                                      <p:cBhvr>
                                        <p:cTn id="320" dur="166" decel="50000">
                                          <p:stCondLst>
                                            <p:cond delay="1834"/>
                                          </p:stCondLst>
                                        </p:cTn>
                                        <p:tgtEl>
                                          <p:spTgt spid="3">
                                            <p:txEl>
                                              <p:pRg st="18" end="18"/>
                                            </p:txEl>
                                          </p:spTgt>
                                        </p:tgtEl>
                                      </p:cBhvr>
                                      <p:to x="100000" y="100000"/>
                                    </p:animScale>
                                  </p:childTnLst>
                                </p:cTn>
                              </p:par>
                              <p:par>
                                <p:cTn id="321" presetID="26" presetClass="entr" presetSubtype="0" fill="hold" nodeType="withEffect">
                                  <p:stCondLst>
                                    <p:cond delay="0"/>
                                  </p:stCondLst>
                                  <p:childTnLst>
                                    <p:set>
                                      <p:cBhvr>
                                        <p:cTn id="322" dur="1" fill="hold">
                                          <p:stCondLst>
                                            <p:cond delay="0"/>
                                          </p:stCondLst>
                                        </p:cTn>
                                        <p:tgtEl>
                                          <p:spTgt spid="3">
                                            <p:txEl>
                                              <p:pRg st="19" end="19"/>
                                            </p:txEl>
                                          </p:spTgt>
                                        </p:tgtEl>
                                        <p:attrNameLst>
                                          <p:attrName>style.visibility</p:attrName>
                                        </p:attrNameLst>
                                      </p:cBhvr>
                                      <p:to>
                                        <p:strVal val="visible"/>
                                      </p:to>
                                    </p:set>
                                    <p:animEffect transition="in" filter="wipe(down)">
                                      <p:cBhvr>
                                        <p:cTn id="323" dur="580">
                                          <p:stCondLst>
                                            <p:cond delay="0"/>
                                          </p:stCondLst>
                                        </p:cTn>
                                        <p:tgtEl>
                                          <p:spTgt spid="3">
                                            <p:txEl>
                                              <p:pRg st="19" end="19"/>
                                            </p:txEl>
                                          </p:spTgt>
                                        </p:tgtEl>
                                      </p:cBhvr>
                                    </p:animEffect>
                                    <p:anim calcmode="lin" valueType="num">
                                      <p:cBhvr>
                                        <p:cTn id="324" dur="1822" tmFilter="0,0; 0.14,0.36; 0.43,0.73; 0.71,0.91; 1.0,1.0">
                                          <p:stCondLst>
                                            <p:cond delay="0"/>
                                          </p:stCondLst>
                                        </p:cTn>
                                        <p:tgtEl>
                                          <p:spTgt spid="3">
                                            <p:txEl>
                                              <p:pRg st="19" end="19"/>
                                            </p:txEl>
                                          </p:spTgt>
                                        </p:tgtEl>
                                        <p:attrNameLst>
                                          <p:attrName>ppt_x</p:attrName>
                                        </p:attrNameLst>
                                      </p:cBhvr>
                                      <p:tavLst>
                                        <p:tav tm="0">
                                          <p:val>
                                            <p:strVal val="#ppt_x-0.25"/>
                                          </p:val>
                                        </p:tav>
                                        <p:tav tm="100000">
                                          <p:val>
                                            <p:strVal val="#ppt_x"/>
                                          </p:val>
                                        </p:tav>
                                      </p:tavLst>
                                    </p:anim>
                                    <p:anim calcmode="lin" valueType="num">
                                      <p:cBhvr>
                                        <p:cTn id="325" dur="664" tmFilter="0.0,0.0; 0.25,0.07; 0.50,0.2; 0.75,0.467; 1.0,1.0">
                                          <p:stCondLst>
                                            <p:cond delay="0"/>
                                          </p:stCondLst>
                                        </p:cTn>
                                        <p:tgtEl>
                                          <p:spTgt spid="3">
                                            <p:txEl>
                                              <p:pRg st="19" end="19"/>
                                            </p:txEl>
                                          </p:spTgt>
                                        </p:tgtEl>
                                        <p:attrNameLst>
                                          <p:attrName>ppt_y</p:attrName>
                                        </p:attrNameLst>
                                      </p:cBhvr>
                                      <p:tavLst>
                                        <p:tav tm="0" fmla="#ppt_y-sin(pi*$)/3">
                                          <p:val>
                                            <p:fltVal val="0.5"/>
                                          </p:val>
                                        </p:tav>
                                        <p:tav tm="100000">
                                          <p:val>
                                            <p:fltVal val="1"/>
                                          </p:val>
                                        </p:tav>
                                      </p:tavLst>
                                    </p:anim>
                                    <p:anim calcmode="lin" valueType="num">
                                      <p:cBhvr>
                                        <p:cTn id="326" dur="664" tmFilter="0, 0; 0.125,0.2665; 0.25,0.4; 0.375,0.465; 0.5,0.5;  0.625,0.535; 0.75,0.6; 0.875,0.7335; 1,1">
                                          <p:stCondLst>
                                            <p:cond delay="664"/>
                                          </p:stCondLst>
                                        </p:cTn>
                                        <p:tgtEl>
                                          <p:spTgt spid="3">
                                            <p:txEl>
                                              <p:pRg st="19" end="19"/>
                                            </p:txEl>
                                          </p:spTgt>
                                        </p:tgtEl>
                                        <p:attrNameLst>
                                          <p:attrName>ppt_y</p:attrName>
                                        </p:attrNameLst>
                                      </p:cBhvr>
                                      <p:tavLst>
                                        <p:tav tm="0" fmla="#ppt_y-sin(pi*$)/9">
                                          <p:val>
                                            <p:fltVal val="0"/>
                                          </p:val>
                                        </p:tav>
                                        <p:tav tm="100000">
                                          <p:val>
                                            <p:fltVal val="1"/>
                                          </p:val>
                                        </p:tav>
                                      </p:tavLst>
                                    </p:anim>
                                    <p:anim calcmode="lin" valueType="num">
                                      <p:cBhvr>
                                        <p:cTn id="327" dur="332" tmFilter="0, 0; 0.125,0.2665; 0.25,0.4; 0.375,0.465; 0.5,0.5;  0.625,0.535; 0.75,0.6; 0.875,0.7335; 1,1">
                                          <p:stCondLst>
                                            <p:cond delay="1324"/>
                                          </p:stCondLst>
                                        </p:cTn>
                                        <p:tgtEl>
                                          <p:spTgt spid="3">
                                            <p:txEl>
                                              <p:pRg st="19" end="19"/>
                                            </p:txEl>
                                          </p:spTgt>
                                        </p:tgtEl>
                                        <p:attrNameLst>
                                          <p:attrName>ppt_y</p:attrName>
                                        </p:attrNameLst>
                                      </p:cBhvr>
                                      <p:tavLst>
                                        <p:tav tm="0" fmla="#ppt_y-sin(pi*$)/27">
                                          <p:val>
                                            <p:fltVal val="0"/>
                                          </p:val>
                                        </p:tav>
                                        <p:tav tm="100000">
                                          <p:val>
                                            <p:fltVal val="1"/>
                                          </p:val>
                                        </p:tav>
                                      </p:tavLst>
                                    </p:anim>
                                    <p:anim calcmode="lin" valueType="num">
                                      <p:cBhvr>
                                        <p:cTn id="328" dur="164" tmFilter="0, 0; 0.125,0.2665; 0.25,0.4; 0.375,0.465; 0.5,0.5;  0.625,0.535; 0.75,0.6; 0.875,0.7335; 1,1">
                                          <p:stCondLst>
                                            <p:cond delay="1656"/>
                                          </p:stCondLst>
                                        </p:cTn>
                                        <p:tgtEl>
                                          <p:spTgt spid="3">
                                            <p:txEl>
                                              <p:pRg st="19" end="19"/>
                                            </p:txEl>
                                          </p:spTgt>
                                        </p:tgtEl>
                                        <p:attrNameLst>
                                          <p:attrName>ppt_y</p:attrName>
                                        </p:attrNameLst>
                                      </p:cBhvr>
                                      <p:tavLst>
                                        <p:tav tm="0" fmla="#ppt_y-sin(pi*$)/81">
                                          <p:val>
                                            <p:fltVal val="0"/>
                                          </p:val>
                                        </p:tav>
                                        <p:tav tm="100000">
                                          <p:val>
                                            <p:fltVal val="1"/>
                                          </p:val>
                                        </p:tav>
                                      </p:tavLst>
                                    </p:anim>
                                    <p:animScale>
                                      <p:cBhvr>
                                        <p:cTn id="329" dur="26">
                                          <p:stCondLst>
                                            <p:cond delay="650"/>
                                          </p:stCondLst>
                                        </p:cTn>
                                        <p:tgtEl>
                                          <p:spTgt spid="3">
                                            <p:txEl>
                                              <p:pRg st="19" end="19"/>
                                            </p:txEl>
                                          </p:spTgt>
                                        </p:tgtEl>
                                      </p:cBhvr>
                                      <p:to x="100000" y="60000"/>
                                    </p:animScale>
                                    <p:animScale>
                                      <p:cBhvr>
                                        <p:cTn id="330" dur="166" decel="50000">
                                          <p:stCondLst>
                                            <p:cond delay="676"/>
                                          </p:stCondLst>
                                        </p:cTn>
                                        <p:tgtEl>
                                          <p:spTgt spid="3">
                                            <p:txEl>
                                              <p:pRg st="19" end="19"/>
                                            </p:txEl>
                                          </p:spTgt>
                                        </p:tgtEl>
                                      </p:cBhvr>
                                      <p:to x="100000" y="100000"/>
                                    </p:animScale>
                                    <p:animScale>
                                      <p:cBhvr>
                                        <p:cTn id="331" dur="26">
                                          <p:stCondLst>
                                            <p:cond delay="1312"/>
                                          </p:stCondLst>
                                        </p:cTn>
                                        <p:tgtEl>
                                          <p:spTgt spid="3">
                                            <p:txEl>
                                              <p:pRg st="19" end="19"/>
                                            </p:txEl>
                                          </p:spTgt>
                                        </p:tgtEl>
                                      </p:cBhvr>
                                      <p:to x="100000" y="80000"/>
                                    </p:animScale>
                                    <p:animScale>
                                      <p:cBhvr>
                                        <p:cTn id="332" dur="166" decel="50000">
                                          <p:stCondLst>
                                            <p:cond delay="1338"/>
                                          </p:stCondLst>
                                        </p:cTn>
                                        <p:tgtEl>
                                          <p:spTgt spid="3">
                                            <p:txEl>
                                              <p:pRg st="19" end="19"/>
                                            </p:txEl>
                                          </p:spTgt>
                                        </p:tgtEl>
                                      </p:cBhvr>
                                      <p:to x="100000" y="100000"/>
                                    </p:animScale>
                                    <p:animScale>
                                      <p:cBhvr>
                                        <p:cTn id="333" dur="26">
                                          <p:stCondLst>
                                            <p:cond delay="1642"/>
                                          </p:stCondLst>
                                        </p:cTn>
                                        <p:tgtEl>
                                          <p:spTgt spid="3">
                                            <p:txEl>
                                              <p:pRg st="19" end="19"/>
                                            </p:txEl>
                                          </p:spTgt>
                                        </p:tgtEl>
                                      </p:cBhvr>
                                      <p:to x="100000" y="90000"/>
                                    </p:animScale>
                                    <p:animScale>
                                      <p:cBhvr>
                                        <p:cTn id="334" dur="166" decel="50000">
                                          <p:stCondLst>
                                            <p:cond delay="1668"/>
                                          </p:stCondLst>
                                        </p:cTn>
                                        <p:tgtEl>
                                          <p:spTgt spid="3">
                                            <p:txEl>
                                              <p:pRg st="19" end="19"/>
                                            </p:txEl>
                                          </p:spTgt>
                                        </p:tgtEl>
                                      </p:cBhvr>
                                      <p:to x="100000" y="100000"/>
                                    </p:animScale>
                                    <p:animScale>
                                      <p:cBhvr>
                                        <p:cTn id="335" dur="26">
                                          <p:stCondLst>
                                            <p:cond delay="1808"/>
                                          </p:stCondLst>
                                        </p:cTn>
                                        <p:tgtEl>
                                          <p:spTgt spid="3">
                                            <p:txEl>
                                              <p:pRg st="19" end="19"/>
                                            </p:txEl>
                                          </p:spTgt>
                                        </p:tgtEl>
                                      </p:cBhvr>
                                      <p:to x="100000" y="95000"/>
                                    </p:animScale>
                                    <p:animScale>
                                      <p:cBhvr>
                                        <p:cTn id="336" dur="166" decel="50000">
                                          <p:stCondLst>
                                            <p:cond delay="1834"/>
                                          </p:stCondLst>
                                        </p:cTn>
                                        <p:tgtEl>
                                          <p:spTgt spid="3">
                                            <p:txEl>
                                              <p:pRg st="19" end="19"/>
                                            </p:txEl>
                                          </p:spTgt>
                                        </p:tgtEl>
                                      </p:cBhvr>
                                      <p:to x="100000" y="100000"/>
                                    </p:animScale>
                                  </p:childTnLst>
                                </p:cTn>
                              </p:par>
                              <p:par>
                                <p:cTn id="337" presetID="26" presetClass="entr" presetSubtype="0" fill="hold" nodeType="withEffect">
                                  <p:stCondLst>
                                    <p:cond delay="0"/>
                                  </p:stCondLst>
                                  <p:childTnLst>
                                    <p:set>
                                      <p:cBhvr>
                                        <p:cTn id="338" dur="1" fill="hold">
                                          <p:stCondLst>
                                            <p:cond delay="0"/>
                                          </p:stCondLst>
                                        </p:cTn>
                                        <p:tgtEl>
                                          <p:spTgt spid="3">
                                            <p:txEl>
                                              <p:pRg st="20" end="20"/>
                                            </p:txEl>
                                          </p:spTgt>
                                        </p:tgtEl>
                                        <p:attrNameLst>
                                          <p:attrName>style.visibility</p:attrName>
                                        </p:attrNameLst>
                                      </p:cBhvr>
                                      <p:to>
                                        <p:strVal val="visible"/>
                                      </p:to>
                                    </p:set>
                                    <p:animEffect transition="in" filter="wipe(down)">
                                      <p:cBhvr>
                                        <p:cTn id="339" dur="580">
                                          <p:stCondLst>
                                            <p:cond delay="0"/>
                                          </p:stCondLst>
                                        </p:cTn>
                                        <p:tgtEl>
                                          <p:spTgt spid="3">
                                            <p:txEl>
                                              <p:pRg st="20" end="20"/>
                                            </p:txEl>
                                          </p:spTgt>
                                        </p:tgtEl>
                                      </p:cBhvr>
                                    </p:animEffect>
                                    <p:anim calcmode="lin" valueType="num">
                                      <p:cBhvr>
                                        <p:cTn id="340" dur="1822" tmFilter="0,0; 0.14,0.36; 0.43,0.73; 0.71,0.91; 1.0,1.0">
                                          <p:stCondLst>
                                            <p:cond delay="0"/>
                                          </p:stCondLst>
                                        </p:cTn>
                                        <p:tgtEl>
                                          <p:spTgt spid="3">
                                            <p:txEl>
                                              <p:pRg st="20" end="20"/>
                                            </p:txEl>
                                          </p:spTgt>
                                        </p:tgtEl>
                                        <p:attrNameLst>
                                          <p:attrName>ppt_x</p:attrName>
                                        </p:attrNameLst>
                                      </p:cBhvr>
                                      <p:tavLst>
                                        <p:tav tm="0">
                                          <p:val>
                                            <p:strVal val="#ppt_x-0.25"/>
                                          </p:val>
                                        </p:tav>
                                        <p:tav tm="100000">
                                          <p:val>
                                            <p:strVal val="#ppt_x"/>
                                          </p:val>
                                        </p:tav>
                                      </p:tavLst>
                                    </p:anim>
                                    <p:anim calcmode="lin" valueType="num">
                                      <p:cBhvr>
                                        <p:cTn id="341" dur="664" tmFilter="0.0,0.0; 0.25,0.07; 0.50,0.2; 0.75,0.467; 1.0,1.0">
                                          <p:stCondLst>
                                            <p:cond delay="0"/>
                                          </p:stCondLst>
                                        </p:cTn>
                                        <p:tgtEl>
                                          <p:spTgt spid="3">
                                            <p:txEl>
                                              <p:pRg st="20" end="20"/>
                                            </p:txEl>
                                          </p:spTgt>
                                        </p:tgtEl>
                                        <p:attrNameLst>
                                          <p:attrName>ppt_y</p:attrName>
                                        </p:attrNameLst>
                                      </p:cBhvr>
                                      <p:tavLst>
                                        <p:tav tm="0" fmla="#ppt_y-sin(pi*$)/3">
                                          <p:val>
                                            <p:fltVal val="0.5"/>
                                          </p:val>
                                        </p:tav>
                                        <p:tav tm="100000">
                                          <p:val>
                                            <p:fltVal val="1"/>
                                          </p:val>
                                        </p:tav>
                                      </p:tavLst>
                                    </p:anim>
                                    <p:anim calcmode="lin" valueType="num">
                                      <p:cBhvr>
                                        <p:cTn id="342" dur="664" tmFilter="0, 0; 0.125,0.2665; 0.25,0.4; 0.375,0.465; 0.5,0.5;  0.625,0.535; 0.75,0.6; 0.875,0.7335; 1,1">
                                          <p:stCondLst>
                                            <p:cond delay="664"/>
                                          </p:stCondLst>
                                        </p:cTn>
                                        <p:tgtEl>
                                          <p:spTgt spid="3">
                                            <p:txEl>
                                              <p:pRg st="20" end="20"/>
                                            </p:txEl>
                                          </p:spTgt>
                                        </p:tgtEl>
                                        <p:attrNameLst>
                                          <p:attrName>ppt_y</p:attrName>
                                        </p:attrNameLst>
                                      </p:cBhvr>
                                      <p:tavLst>
                                        <p:tav tm="0" fmla="#ppt_y-sin(pi*$)/9">
                                          <p:val>
                                            <p:fltVal val="0"/>
                                          </p:val>
                                        </p:tav>
                                        <p:tav tm="100000">
                                          <p:val>
                                            <p:fltVal val="1"/>
                                          </p:val>
                                        </p:tav>
                                      </p:tavLst>
                                    </p:anim>
                                    <p:anim calcmode="lin" valueType="num">
                                      <p:cBhvr>
                                        <p:cTn id="343" dur="332" tmFilter="0, 0; 0.125,0.2665; 0.25,0.4; 0.375,0.465; 0.5,0.5;  0.625,0.535; 0.75,0.6; 0.875,0.7335; 1,1">
                                          <p:stCondLst>
                                            <p:cond delay="1324"/>
                                          </p:stCondLst>
                                        </p:cTn>
                                        <p:tgtEl>
                                          <p:spTgt spid="3">
                                            <p:txEl>
                                              <p:pRg st="20" end="20"/>
                                            </p:txEl>
                                          </p:spTgt>
                                        </p:tgtEl>
                                        <p:attrNameLst>
                                          <p:attrName>ppt_y</p:attrName>
                                        </p:attrNameLst>
                                      </p:cBhvr>
                                      <p:tavLst>
                                        <p:tav tm="0" fmla="#ppt_y-sin(pi*$)/27">
                                          <p:val>
                                            <p:fltVal val="0"/>
                                          </p:val>
                                        </p:tav>
                                        <p:tav tm="100000">
                                          <p:val>
                                            <p:fltVal val="1"/>
                                          </p:val>
                                        </p:tav>
                                      </p:tavLst>
                                    </p:anim>
                                    <p:anim calcmode="lin" valueType="num">
                                      <p:cBhvr>
                                        <p:cTn id="344" dur="164" tmFilter="0, 0; 0.125,0.2665; 0.25,0.4; 0.375,0.465; 0.5,0.5;  0.625,0.535; 0.75,0.6; 0.875,0.7335; 1,1">
                                          <p:stCondLst>
                                            <p:cond delay="1656"/>
                                          </p:stCondLst>
                                        </p:cTn>
                                        <p:tgtEl>
                                          <p:spTgt spid="3">
                                            <p:txEl>
                                              <p:pRg st="20" end="20"/>
                                            </p:txEl>
                                          </p:spTgt>
                                        </p:tgtEl>
                                        <p:attrNameLst>
                                          <p:attrName>ppt_y</p:attrName>
                                        </p:attrNameLst>
                                      </p:cBhvr>
                                      <p:tavLst>
                                        <p:tav tm="0" fmla="#ppt_y-sin(pi*$)/81">
                                          <p:val>
                                            <p:fltVal val="0"/>
                                          </p:val>
                                        </p:tav>
                                        <p:tav tm="100000">
                                          <p:val>
                                            <p:fltVal val="1"/>
                                          </p:val>
                                        </p:tav>
                                      </p:tavLst>
                                    </p:anim>
                                    <p:animScale>
                                      <p:cBhvr>
                                        <p:cTn id="345" dur="26">
                                          <p:stCondLst>
                                            <p:cond delay="650"/>
                                          </p:stCondLst>
                                        </p:cTn>
                                        <p:tgtEl>
                                          <p:spTgt spid="3">
                                            <p:txEl>
                                              <p:pRg st="20" end="20"/>
                                            </p:txEl>
                                          </p:spTgt>
                                        </p:tgtEl>
                                      </p:cBhvr>
                                      <p:to x="100000" y="60000"/>
                                    </p:animScale>
                                    <p:animScale>
                                      <p:cBhvr>
                                        <p:cTn id="346" dur="166" decel="50000">
                                          <p:stCondLst>
                                            <p:cond delay="676"/>
                                          </p:stCondLst>
                                        </p:cTn>
                                        <p:tgtEl>
                                          <p:spTgt spid="3">
                                            <p:txEl>
                                              <p:pRg st="20" end="20"/>
                                            </p:txEl>
                                          </p:spTgt>
                                        </p:tgtEl>
                                      </p:cBhvr>
                                      <p:to x="100000" y="100000"/>
                                    </p:animScale>
                                    <p:animScale>
                                      <p:cBhvr>
                                        <p:cTn id="347" dur="26">
                                          <p:stCondLst>
                                            <p:cond delay="1312"/>
                                          </p:stCondLst>
                                        </p:cTn>
                                        <p:tgtEl>
                                          <p:spTgt spid="3">
                                            <p:txEl>
                                              <p:pRg st="20" end="20"/>
                                            </p:txEl>
                                          </p:spTgt>
                                        </p:tgtEl>
                                      </p:cBhvr>
                                      <p:to x="100000" y="80000"/>
                                    </p:animScale>
                                    <p:animScale>
                                      <p:cBhvr>
                                        <p:cTn id="348" dur="166" decel="50000">
                                          <p:stCondLst>
                                            <p:cond delay="1338"/>
                                          </p:stCondLst>
                                        </p:cTn>
                                        <p:tgtEl>
                                          <p:spTgt spid="3">
                                            <p:txEl>
                                              <p:pRg st="20" end="20"/>
                                            </p:txEl>
                                          </p:spTgt>
                                        </p:tgtEl>
                                      </p:cBhvr>
                                      <p:to x="100000" y="100000"/>
                                    </p:animScale>
                                    <p:animScale>
                                      <p:cBhvr>
                                        <p:cTn id="349" dur="26">
                                          <p:stCondLst>
                                            <p:cond delay="1642"/>
                                          </p:stCondLst>
                                        </p:cTn>
                                        <p:tgtEl>
                                          <p:spTgt spid="3">
                                            <p:txEl>
                                              <p:pRg st="20" end="20"/>
                                            </p:txEl>
                                          </p:spTgt>
                                        </p:tgtEl>
                                      </p:cBhvr>
                                      <p:to x="100000" y="90000"/>
                                    </p:animScale>
                                    <p:animScale>
                                      <p:cBhvr>
                                        <p:cTn id="350" dur="166" decel="50000">
                                          <p:stCondLst>
                                            <p:cond delay="1668"/>
                                          </p:stCondLst>
                                        </p:cTn>
                                        <p:tgtEl>
                                          <p:spTgt spid="3">
                                            <p:txEl>
                                              <p:pRg st="20" end="20"/>
                                            </p:txEl>
                                          </p:spTgt>
                                        </p:tgtEl>
                                      </p:cBhvr>
                                      <p:to x="100000" y="100000"/>
                                    </p:animScale>
                                    <p:animScale>
                                      <p:cBhvr>
                                        <p:cTn id="351" dur="26">
                                          <p:stCondLst>
                                            <p:cond delay="1808"/>
                                          </p:stCondLst>
                                        </p:cTn>
                                        <p:tgtEl>
                                          <p:spTgt spid="3">
                                            <p:txEl>
                                              <p:pRg st="20" end="20"/>
                                            </p:txEl>
                                          </p:spTgt>
                                        </p:tgtEl>
                                      </p:cBhvr>
                                      <p:to x="100000" y="95000"/>
                                    </p:animScale>
                                    <p:animScale>
                                      <p:cBhvr>
                                        <p:cTn id="352" dur="166" decel="50000">
                                          <p:stCondLst>
                                            <p:cond delay="1834"/>
                                          </p:stCondLst>
                                        </p:cTn>
                                        <p:tgtEl>
                                          <p:spTgt spid="3">
                                            <p:txEl>
                                              <p:pRg st="20" end="2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Suicidality and Transgender Youth</a:t>
            </a:r>
          </a:p>
        </p:txBody>
      </p:sp>
      <p:sp>
        <p:nvSpPr>
          <p:cNvPr id="3" name="Content Placeholder 2"/>
          <p:cNvSpPr>
            <a:spLocks noGrp="1"/>
          </p:cNvSpPr>
          <p:nvPr>
            <p:ph idx="1"/>
          </p:nvPr>
        </p:nvSpPr>
        <p:spPr/>
        <p:txBody>
          <a:bodyPr>
            <a:normAutofit fontScale="92500" lnSpcReduction="10000"/>
          </a:bodyPr>
          <a:lstStyle/>
          <a:p>
            <a:pPr marL="0" indent="0">
              <a:buNone/>
            </a:pPr>
            <a:r>
              <a:rPr lang="en-US" sz="7200" dirty="0"/>
              <a:t>82%</a:t>
            </a:r>
            <a:r>
              <a:rPr lang="en-US" sz="1050" dirty="0"/>
              <a:t>  	</a:t>
            </a:r>
            <a:r>
              <a:rPr lang="en-US" sz="2800" dirty="0"/>
              <a:t>have considered killing themselves</a:t>
            </a:r>
          </a:p>
          <a:p>
            <a:pPr marL="0" indent="0">
              <a:buNone/>
            </a:pPr>
            <a:endParaRPr lang="en-US" sz="7200" dirty="0"/>
          </a:p>
          <a:p>
            <a:pPr marL="0" indent="0">
              <a:buNone/>
            </a:pPr>
            <a:r>
              <a:rPr lang="en-US" sz="7200" dirty="0"/>
              <a:t>40%</a:t>
            </a:r>
            <a:r>
              <a:rPr lang="en-US" sz="1050" dirty="0"/>
              <a:t> 	</a:t>
            </a:r>
            <a:r>
              <a:rPr lang="en-US" sz="3600" dirty="0"/>
              <a:t>have attempted suicide</a:t>
            </a:r>
          </a:p>
          <a:p>
            <a:pPr marL="0" indent="0">
              <a:buNone/>
            </a:pPr>
            <a:endParaRPr lang="en-US" sz="1050" dirty="0"/>
          </a:p>
          <a:p>
            <a:pPr marL="0" indent="0">
              <a:buNone/>
            </a:pPr>
            <a:endParaRPr lang="en-US" sz="1050" dirty="0"/>
          </a:p>
          <a:p>
            <a:pPr marL="0" indent="0">
              <a:buNone/>
            </a:pPr>
            <a:endParaRPr lang="en-US" sz="1050" dirty="0"/>
          </a:p>
          <a:p>
            <a:pPr marL="0" indent="0">
              <a:buNone/>
            </a:pPr>
            <a:endParaRPr lang="en-US" sz="1050" dirty="0"/>
          </a:p>
          <a:p>
            <a:pPr marL="0" indent="0">
              <a:buNone/>
            </a:pPr>
            <a:endParaRPr lang="en-US" sz="1050" dirty="0"/>
          </a:p>
          <a:p>
            <a:pPr marL="0" indent="0">
              <a:buNone/>
            </a:pPr>
            <a:endParaRPr lang="en-US" sz="1050" dirty="0"/>
          </a:p>
          <a:p>
            <a:pPr marL="0" indent="0">
              <a:buNone/>
            </a:pPr>
            <a:r>
              <a:rPr lang="en-US" sz="1050" dirty="0"/>
              <a:t>Austin A, Craig SL, D'Souza S, </a:t>
            </a:r>
            <a:r>
              <a:rPr lang="en-US" sz="1050" dirty="0" err="1"/>
              <a:t>McInroy</a:t>
            </a:r>
            <a:r>
              <a:rPr lang="en-US" sz="1050" dirty="0"/>
              <a:t> LB. Suicidality Among Transgender Youth: Elucidating the Role of Interpersonal Risk Factors. J </a:t>
            </a:r>
            <a:r>
              <a:rPr lang="en-US" sz="1050" dirty="0" err="1"/>
              <a:t>Interpers</a:t>
            </a:r>
            <a:r>
              <a:rPr lang="en-US" sz="1050" dirty="0"/>
              <a:t> Violence. 2022 Mar;37(5-6):NP2696-NP2718. </a:t>
            </a:r>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21</a:t>
            </a:r>
            <a:endParaRPr lang="en-US" sz="2800" dirty="0">
              <a:solidFill>
                <a:srgbClr val="00B050"/>
              </a:solidFill>
            </a:endParaRPr>
          </a:p>
        </p:txBody>
      </p:sp>
    </p:spTree>
    <p:extLst>
      <p:ext uri="{BB962C8B-B14F-4D97-AF65-F5344CB8AC3E}">
        <p14:creationId xmlns:p14="http://schemas.microsoft.com/office/powerpoint/2010/main" val="159990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509133"/>
          </a:xfrm>
        </p:spPr>
        <p:txBody>
          <a:bodyPr>
            <a:normAutofit fontScale="90000"/>
          </a:bodyPr>
          <a:lstStyle/>
          <a:p>
            <a:r>
              <a:rPr lang="en-US" b="1" dirty="0" smtClean="0">
                <a:latin typeface="Calibri" panose="020F0502020204030204" pitchFamily="34" charset="0"/>
              </a:rPr>
              <a:t>Tasks of Psychotherapy for Youth</a:t>
            </a:r>
            <a:endParaRPr lang="en-US" b="1" dirty="0">
              <a:latin typeface="Calibri" panose="020F0502020204030204" pitchFamily="34" charset="0"/>
            </a:endParaRPr>
          </a:p>
        </p:txBody>
      </p:sp>
      <p:sp>
        <p:nvSpPr>
          <p:cNvPr id="4" name="Text Placeholder 2"/>
          <p:cNvSpPr>
            <a:spLocks noGrp="1"/>
          </p:cNvSpPr>
          <p:nvPr>
            <p:ph idx="1"/>
          </p:nvPr>
        </p:nvSpPr>
        <p:spPr>
          <a:xfrm>
            <a:off x="200246" y="903767"/>
            <a:ext cx="11791507" cy="5443870"/>
          </a:xfrm>
        </p:spPr>
        <p:txBody>
          <a:bodyPr>
            <a:noAutofit/>
          </a:bodyPr>
          <a:lstStyle/>
          <a:p>
            <a:pPr marL="457200" indent="-457200">
              <a:buAutoNum type="arabicParenR"/>
            </a:pPr>
            <a:r>
              <a:rPr lang="en-US" sz="2800" dirty="0">
                <a:latin typeface="Calibri" panose="020F0502020204030204" pitchFamily="34" charset="0"/>
              </a:rPr>
              <a:t>Provide safe environment to explore authentic expressions of gender </a:t>
            </a:r>
            <a:r>
              <a:rPr lang="en-US" sz="2800" dirty="0" smtClean="0">
                <a:latin typeface="Calibri" panose="020F0502020204030204" pitchFamily="34" charset="0"/>
              </a:rPr>
              <a:t>identity</a:t>
            </a:r>
          </a:p>
          <a:p>
            <a:pPr marL="457200" indent="-457200">
              <a:buAutoNum type="arabicParenR"/>
            </a:pPr>
            <a:endParaRPr lang="en-US" sz="2800" dirty="0" smtClean="0">
              <a:latin typeface="Calibri" panose="020F0502020204030204" pitchFamily="34" charset="0"/>
            </a:endParaRPr>
          </a:p>
          <a:p>
            <a:pPr marL="457200" indent="-457200">
              <a:buAutoNum type="arabicParenR"/>
            </a:pPr>
            <a:r>
              <a:rPr lang="en-US" sz="2800" dirty="0" smtClean="0">
                <a:latin typeface="Calibri" panose="020F0502020204030204" pitchFamily="34" charset="0"/>
              </a:rPr>
              <a:t>Address the reality of stigma and minority stress and develop personal plan for resiliency </a:t>
            </a:r>
          </a:p>
          <a:p>
            <a:pPr marL="457200" indent="-457200">
              <a:buAutoNum type="arabicParenR"/>
            </a:pPr>
            <a:endParaRPr lang="en-US" sz="2800" dirty="0" smtClean="0">
              <a:latin typeface="Calibri" panose="020F0502020204030204" pitchFamily="34" charset="0"/>
            </a:endParaRPr>
          </a:p>
          <a:p>
            <a:pPr marL="457200" indent="-457200">
              <a:buAutoNum type="arabicParenR"/>
            </a:pPr>
            <a:r>
              <a:rPr lang="en-US" sz="2800" dirty="0" smtClean="0">
                <a:latin typeface="Calibri" panose="020F0502020204030204" pitchFamily="34" charset="0"/>
              </a:rPr>
              <a:t>Facilitate coming out process (if needed)</a:t>
            </a:r>
          </a:p>
          <a:p>
            <a:pPr marL="457200" indent="-457200">
              <a:buAutoNum type="arabicParenR"/>
            </a:pPr>
            <a:endParaRPr lang="en-US" sz="2800" dirty="0" smtClean="0">
              <a:latin typeface="Calibri" panose="020F0502020204030204" pitchFamily="34" charset="0"/>
            </a:endParaRPr>
          </a:p>
          <a:p>
            <a:pPr marL="457200" indent="-457200">
              <a:buAutoNum type="arabicParenR"/>
            </a:pPr>
            <a:r>
              <a:rPr lang="en-US" sz="2800" dirty="0" smtClean="0">
                <a:latin typeface="Calibri" panose="020F0502020204030204" pitchFamily="34" charset="0"/>
              </a:rPr>
              <a:t>Family therapy or support for family members. </a:t>
            </a:r>
            <a:r>
              <a:rPr lang="en-US" sz="2800" dirty="0" smtClean="0">
                <a:solidFill>
                  <a:srgbClr val="FF0000"/>
                </a:solidFill>
                <a:latin typeface="Calibri" panose="020F0502020204030204" pitchFamily="34" charset="0"/>
              </a:rPr>
              <a:t>Help to teach active listening.</a:t>
            </a:r>
          </a:p>
          <a:p>
            <a:pPr marL="457200" indent="-457200">
              <a:buAutoNum type="arabicParenR"/>
            </a:pPr>
            <a:endParaRPr lang="en-US" sz="2800" dirty="0">
              <a:latin typeface="Calibri" panose="020F0502020204030204" pitchFamily="34" charset="0"/>
            </a:endParaRPr>
          </a:p>
          <a:p>
            <a:pPr marL="457200" indent="-457200">
              <a:buAutoNum type="arabicParenR"/>
            </a:pPr>
            <a:r>
              <a:rPr lang="en-US" sz="2800" dirty="0">
                <a:latin typeface="Calibri" panose="020F0502020204030204" pitchFamily="34" charset="0"/>
              </a:rPr>
              <a:t>Ongoing psychotherapy is best practice when medical treatments are </a:t>
            </a:r>
            <a:r>
              <a:rPr lang="en-US" sz="2800" dirty="0" smtClean="0">
                <a:latin typeface="Calibri" panose="020F0502020204030204" pitchFamily="34" charset="0"/>
              </a:rPr>
              <a:t>considered</a:t>
            </a:r>
            <a:endParaRPr lang="en-US" sz="2800" dirty="0" smtClean="0">
              <a:latin typeface="Calibri" panose="020F0502020204030204" pitchFamily="34" charset="0"/>
            </a:endParaRPr>
          </a:p>
          <a:p>
            <a:pPr marL="0" indent="0">
              <a:buNone/>
            </a:pPr>
            <a:endParaRPr lang="en-US" sz="2000" dirty="0">
              <a:latin typeface="Calibri" panose="020F0502020204030204" pitchFamily="34" charset="0"/>
            </a:endParaRPr>
          </a:p>
          <a:p>
            <a:pPr marL="0" indent="0">
              <a:buNone/>
            </a:pPr>
            <a:endParaRPr lang="en-US" sz="2000" dirty="0">
              <a:latin typeface="Calibri" panose="020F0502020204030204" pitchFamily="34" charset="0"/>
            </a:endParaRPr>
          </a:p>
          <a:p>
            <a:pPr marL="0" indent="0">
              <a:buNone/>
            </a:pPr>
            <a:endParaRPr lang="en-US" sz="2000" dirty="0">
              <a:latin typeface="Calibri" panose="020F0502020204030204" pitchFamily="34" charset="0"/>
            </a:endParaRPr>
          </a:p>
          <a:p>
            <a:pPr>
              <a:buFontTx/>
              <a:buChar char="-"/>
            </a:pPr>
            <a:endParaRPr lang="en-US" sz="3000" dirty="0">
              <a:latin typeface="Calibri" panose="020F0502020204030204" pitchFamily="34" charset="0"/>
            </a:endParaRPr>
          </a:p>
        </p:txBody>
      </p:sp>
      <p:sp>
        <p:nvSpPr>
          <p:cNvPr id="5" name="TextBox 4"/>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22</a:t>
            </a:r>
            <a:endParaRPr lang="en-US" sz="2800" dirty="0">
              <a:solidFill>
                <a:srgbClr val="00B050"/>
              </a:solidFill>
            </a:endParaRPr>
          </a:p>
        </p:txBody>
      </p:sp>
    </p:spTree>
    <p:extLst>
      <p:ext uri="{BB962C8B-B14F-4D97-AF65-F5344CB8AC3E}">
        <p14:creationId xmlns:p14="http://schemas.microsoft.com/office/powerpoint/2010/main" val="226830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ircle(in)">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circle(in)">
                                      <p:cBhvr>
                                        <p:cTn id="17" dur="20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circle(in)">
                                      <p:cBhvr>
                                        <p:cTn id="22" dur="20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circle(in)">
                                      <p:cBhvr>
                                        <p:cTn id="27"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609" y="274638"/>
            <a:ext cx="11252791" cy="544069"/>
          </a:xfrm>
        </p:spPr>
        <p:txBody>
          <a:bodyPr>
            <a:normAutofit fontScale="90000"/>
          </a:bodyPr>
          <a:lstStyle/>
          <a:p>
            <a:r>
              <a:rPr lang="en-US" sz="3600" b="1" dirty="0" smtClean="0"/>
              <a:t>What to do for gender non-conforming child and family?</a:t>
            </a:r>
            <a:endParaRPr lang="en-US" sz="3600" b="1" dirty="0"/>
          </a:p>
        </p:txBody>
      </p:sp>
      <p:sp>
        <p:nvSpPr>
          <p:cNvPr id="3" name="Content Placeholder 2"/>
          <p:cNvSpPr>
            <a:spLocks noGrp="1"/>
          </p:cNvSpPr>
          <p:nvPr>
            <p:ph idx="1"/>
          </p:nvPr>
        </p:nvSpPr>
        <p:spPr>
          <a:xfrm>
            <a:off x="609600" y="818707"/>
            <a:ext cx="10972800" cy="5307457"/>
          </a:xfrm>
        </p:spPr>
        <p:txBody>
          <a:bodyPr>
            <a:normAutofit fontScale="92500" lnSpcReduction="20000"/>
          </a:bodyPr>
          <a:lstStyle/>
          <a:p>
            <a:pPr marL="0" indent="0">
              <a:lnSpc>
                <a:spcPct val="150000"/>
              </a:lnSpc>
              <a:buNone/>
            </a:pPr>
            <a:r>
              <a:rPr lang="en-US" sz="4800" b="1" dirty="0"/>
              <a:t>C</a:t>
            </a:r>
            <a:r>
              <a:rPr lang="en-US" sz="3000" dirty="0"/>
              <a:t>ommunity support and advocating</a:t>
            </a:r>
          </a:p>
          <a:p>
            <a:pPr marL="0" indent="0">
              <a:lnSpc>
                <a:spcPct val="150000"/>
              </a:lnSpc>
              <a:buNone/>
            </a:pPr>
            <a:r>
              <a:rPr lang="en-US" sz="4800" b="1" dirty="0" smtClean="0"/>
              <a:t>	A</a:t>
            </a:r>
            <a:r>
              <a:rPr lang="en-US" sz="3000" dirty="0" smtClean="0"/>
              <a:t>ffirm </a:t>
            </a:r>
            <a:r>
              <a:rPr lang="en-US" sz="3000" dirty="0"/>
              <a:t>the experience (not </a:t>
            </a:r>
            <a:r>
              <a:rPr lang="en-US" sz="3000" dirty="0" err="1"/>
              <a:t>pathologize</a:t>
            </a:r>
            <a:r>
              <a:rPr lang="en-US" sz="3000" dirty="0"/>
              <a:t>)</a:t>
            </a:r>
          </a:p>
          <a:p>
            <a:pPr marL="0" indent="0">
              <a:lnSpc>
                <a:spcPct val="150000"/>
              </a:lnSpc>
              <a:buNone/>
            </a:pPr>
            <a:r>
              <a:rPr lang="en-US" sz="4800" b="1" dirty="0" smtClean="0"/>
              <a:t>		R</a:t>
            </a:r>
            <a:r>
              <a:rPr lang="en-US" sz="3000" dirty="0" smtClean="0"/>
              <a:t>eferrals </a:t>
            </a:r>
            <a:r>
              <a:rPr lang="en-US" sz="3000" dirty="0"/>
              <a:t>as necessary</a:t>
            </a:r>
          </a:p>
          <a:p>
            <a:pPr marL="0" indent="0">
              <a:lnSpc>
                <a:spcPct val="150000"/>
              </a:lnSpc>
              <a:buNone/>
            </a:pPr>
            <a:r>
              <a:rPr lang="en-US" sz="5200" b="1" dirty="0" smtClean="0"/>
              <a:t>			E</a:t>
            </a:r>
            <a:r>
              <a:rPr lang="en-US" sz="3000" dirty="0" smtClean="0"/>
              <a:t>ducation </a:t>
            </a:r>
            <a:r>
              <a:rPr lang="en-US" sz="3000" dirty="0"/>
              <a:t>for patient and </a:t>
            </a:r>
            <a:r>
              <a:rPr lang="en-US" sz="3000" dirty="0" smtClean="0"/>
              <a:t>parents</a:t>
            </a:r>
            <a:endParaRPr lang="en-US" sz="3000" dirty="0"/>
          </a:p>
          <a:p>
            <a:pPr marL="0" indent="0">
              <a:lnSpc>
                <a:spcPct val="150000"/>
              </a:lnSpc>
              <a:buNone/>
            </a:pPr>
            <a:r>
              <a:rPr lang="en-US" sz="5600" b="1" dirty="0" smtClean="0"/>
              <a:t>				S</a:t>
            </a:r>
            <a:r>
              <a:rPr lang="en-US" sz="3000" dirty="0" smtClean="0"/>
              <a:t>tabilize </a:t>
            </a:r>
            <a:r>
              <a:rPr lang="en-US" sz="3000" dirty="0"/>
              <a:t>other mental health </a:t>
            </a:r>
            <a:r>
              <a:rPr lang="en-US" sz="3000" dirty="0" smtClean="0"/>
              <a:t>conditions </a:t>
            </a:r>
            <a:endParaRPr lang="en-US" sz="3000" dirty="0"/>
          </a:p>
          <a:p>
            <a:pPr marL="0" indent="0">
              <a:lnSpc>
                <a:spcPct val="150000"/>
              </a:lnSpc>
              <a:buNone/>
            </a:pPr>
            <a:endParaRPr lang="en-US"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23</a:t>
            </a:r>
            <a:endParaRPr lang="en-US" sz="2800" dirty="0">
              <a:solidFill>
                <a:srgbClr val="00B050"/>
              </a:solidFill>
            </a:endParaRPr>
          </a:p>
        </p:txBody>
      </p:sp>
    </p:spTree>
    <p:extLst>
      <p:ext uri="{BB962C8B-B14F-4D97-AF65-F5344CB8AC3E}">
        <p14:creationId xmlns:p14="http://schemas.microsoft.com/office/powerpoint/2010/main" val="126200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Gender Identity Milestones</a:t>
            </a:r>
            <a:endParaRPr lang="en-US" b="1" dirty="0"/>
          </a:p>
        </p:txBody>
      </p:sp>
      <p:sp>
        <p:nvSpPr>
          <p:cNvPr id="3" name="Content Placeholder 2"/>
          <p:cNvSpPr>
            <a:spLocks noGrp="1"/>
          </p:cNvSpPr>
          <p:nvPr>
            <p:ph idx="1"/>
          </p:nvPr>
        </p:nvSpPr>
        <p:spPr>
          <a:xfrm>
            <a:off x="609600" y="1297173"/>
            <a:ext cx="10972800" cy="4828992"/>
          </a:xfrm>
        </p:spPr>
        <p:txBody>
          <a:bodyPr/>
          <a:lstStyle/>
          <a:p>
            <a:r>
              <a:rPr lang="en-US" sz="3600" dirty="0" smtClean="0"/>
              <a:t>First thoughts about gender being different</a:t>
            </a:r>
          </a:p>
          <a:p>
            <a:endParaRPr lang="en-US" sz="3600" dirty="0" smtClean="0"/>
          </a:p>
          <a:p>
            <a:r>
              <a:rPr lang="en-US" sz="3600" dirty="0" smtClean="0"/>
              <a:t>First recognized might be transgender</a:t>
            </a:r>
          </a:p>
          <a:p>
            <a:endParaRPr lang="en-US" sz="3600" dirty="0" smtClean="0"/>
          </a:p>
          <a:p>
            <a:r>
              <a:rPr lang="en-US" sz="3600" dirty="0" smtClean="0"/>
              <a:t>First disclosures to others</a:t>
            </a:r>
          </a:p>
          <a:p>
            <a:endParaRPr lang="en-US" sz="3600" dirty="0" smtClean="0"/>
          </a:p>
          <a:p>
            <a:r>
              <a:rPr lang="en-US" sz="3600" dirty="0" smtClean="0"/>
              <a:t>First began to change gender expression</a:t>
            </a:r>
            <a:endParaRPr lang="en-US" sz="3600"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24</a:t>
            </a:r>
            <a:endParaRPr lang="en-US" sz="2800" dirty="0">
              <a:solidFill>
                <a:srgbClr val="00B050"/>
              </a:solidFill>
            </a:endParaRPr>
          </a:p>
        </p:txBody>
      </p:sp>
    </p:spTree>
    <p:extLst>
      <p:ext uri="{BB962C8B-B14F-4D97-AF65-F5344CB8AC3E}">
        <p14:creationId xmlns:p14="http://schemas.microsoft.com/office/powerpoint/2010/main" val="158367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Initial Understanding of Gender Different from Birth Assignment</a:t>
            </a:r>
            <a:endParaRPr lang="en-US" b="1" dirty="0"/>
          </a:p>
        </p:txBody>
      </p:sp>
      <p:sp>
        <p:nvSpPr>
          <p:cNvPr id="8" name="TextBox 7"/>
          <p:cNvSpPr txBox="1"/>
          <p:nvPr/>
        </p:nvSpPr>
        <p:spPr>
          <a:xfrm>
            <a:off x="745957" y="2009273"/>
            <a:ext cx="6364706" cy="3170099"/>
          </a:xfrm>
          <a:prstGeom prst="rect">
            <a:avLst/>
          </a:prstGeom>
          <a:noFill/>
        </p:spPr>
        <p:txBody>
          <a:bodyPr wrap="square" rtlCol="0">
            <a:spAutoFit/>
          </a:bodyPr>
          <a:lstStyle/>
          <a:p>
            <a:r>
              <a:rPr lang="en-US" sz="4000" b="1" dirty="0"/>
              <a:t>6</a:t>
            </a:r>
            <a:r>
              <a:rPr lang="en-US" sz="4000" b="1" dirty="0" smtClean="0"/>
              <a:t>0%</a:t>
            </a:r>
            <a:r>
              <a:rPr lang="en-US" sz="4000" dirty="0" smtClean="0"/>
              <a:t> - 10 years or younger</a:t>
            </a:r>
          </a:p>
          <a:p>
            <a:endParaRPr lang="en-US" sz="4000" dirty="0" smtClean="0"/>
          </a:p>
          <a:p>
            <a:r>
              <a:rPr lang="en-US" sz="4000" b="1" dirty="0" smtClean="0"/>
              <a:t>21%</a:t>
            </a:r>
            <a:r>
              <a:rPr lang="en-US" sz="4000" dirty="0" smtClean="0"/>
              <a:t> - 11 to 15 years old</a:t>
            </a:r>
          </a:p>
          <a:p>
            <a:endParaRPr lang="en-US" sz="4000" dirty="0" smtClean="0"/>
          </a:p>
          <a:p>
            <a:r>
              <a:rPr lang="en-US" sz="4000" b="1" dirty="0" smtClean="0"/>
              <a:t>19%</a:t>
            </a:r>
            <a:r>
              <a:rPr lang="en-US" sz="4000" dirty="0" smtClean="0"/>
              <a:t> - 16 years or older</a:t>
            </a:r>
            <a:endParaRPr lang="en-US" sz="4000" dirty="0"/>
          </a:p>
        </p:txBody>
      </p:sp>
      <p:pic>
        <p:nvPicPr>
          <p:cNvPr id="9" name="Picture 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8391" y="1610144"/>
            <a:ext cx="4190999" cy="4518102"/>
          </a:xfrm>
          <a:prstGeom prst="rect">
            <a:avLst/>
          </a:prstGeom>
        </p:spPr>
      </p:pic>
      <p:sp>
        <p:nvSpPr>
          <p:cNvPr id="5" name="TextBox 4"/>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25</a:t>
            </a:r>
            <a:endParaRPr lang="en-US" sz="2800" dirty="0">
              <a:solidFill>
                <a:srgbClr val="00B050"/>
              </a:solidFill>
            </a:endParaRPr>
          </a:p>
        </p:txBody>
      </p:sp>
    </p:spTree>
    <p:extLst>
      <p:ext uri="{BB962C8B-B14F-4D97-AF65-F5344CB8AC3E}">
        <p14:creationId xmlns:p14="http://schemas.microsoft.com/office/powerpoint/2010/main" val="25574547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First Thoughts of Gender</a:t>
            </a:r>
            <a:endParaRPr lang="en-US" b="1" dirty="0"/>
          </a:p>
        </p:txBody>
      </p:sp>
      <p:sp>
        <p:nvSpPr>
          <p:cNvPr id="3" name="Content Placeholder 2"/>
          <p:cNvSpPr>
            <a:spLocks noGrp="1"/>
          </p:cNvSpPr>
          <p:nvPr>
            <p:ph idx="1"/>
          </p:nvPr>
        </p:nvSpPr>
        <p:spPr/>
        <p:txBody>
          <a:bodyPr/>
          <a:lstStyle/>
          <a:p>
            <a:r>
              <a:rPr lang="en-US" sz="4000" dirty="0" smtClean="0"/>
              <a:t>Feeling different from others </a:t>
            </a:r>
          </a:p>
          <a:p>
            <a:endParaRPr lang="en-US" sz="4000" dirty="0" smtClean="0"/>
          </a:p>
          <a:p>
            <a:r>
              <a:rPr lang="en-US" sz="4000" dirty="0" smtClean="0"/>
              <a:t>Disappointment at learning about pubertal changes</a:t>
            </a:r>
          </a:p>
          <a:p>
            <a:endParaRPr lang="en-US" sz="4000" dirty="0" smtClean="0"/>
          </a:p>
          <a:p>
            <a:r>
              <a:rPr lang="en-US" sz="4000" dirty="0" smtClean="0"/>
              <a:t>Upset about gender norms </a:t>
            </a:r>
            <a:endParaRPr lang="en-US" sz="4000"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26</a:t>
            </a:r>
            <a:endParaRPr lang="en-US" sz="2800" dirty="0">
              <a:solidFill>
                <a:srgbClr val="00B050"/>
              </a:solidFill>
            </a:endParaRPr>
          </a:p>
        </p:txBody>
      </p:sp>
    </p:spTree>
    <p:extLst>
      <p:ext uri="{BB962C8B-B14F-4D97-AF65-F5344CB8AC3E}">
        <p14:creationId xmlns:p14="http://schemas.microsoft.com/office/powerpoint/2010/main" val="141981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First Recognized Might Be Transgender</a:t>
            </a:r>
            <a:endParaRPr lang="en-US" b="1" dirty="0"/>
          </a:p>
        </p:txBody>
      </p:sp>
      <p:sp>
        <p:nvSpPr>
          <p:cNvPr id="3" name="Content Placeholder 2"/>
          <p:cNvSpPr>
            <a:spLocks noGrp="1"/>
          </p:cNvSpPr>
          <p:nvPr>
            <p:ph idx="1"/>
          </p:nvPr>
        </p:nvSpPr>
        <p:spPr/>
        <p:txBody>
          <a:bodyPr/>
          <a:lstStyle/>
          <a:p>
            <a:r>
              <a:rPr lang="en-US" dirty="0" smtClean="0"/>
              <a:t>May learn about from media or peers (finding their tribe)</a:t>
            </a:r>
          </a:p>
          <a:p>
            <a:endParaRPr lang="en-US" dirty="0" smtClean="0"/>
          </a:p>
          <a:p>
            <a:r>
              <a:rPr lang="en-US" dirty="0" smtClean="0"/>
              <a:t>May have initial paradoxical response (overcompensate)</a:t>
            </a:r>
          </a:p>
          <a:p>
            <a:endParaRPr lang="en-US" dirty="0" smtClean="0"/>
          </a:p>
          <a:p>
            <a:r>
              <a:rPr lang="en-US" dirty="0" smtClean="0"/>
              <a:t>May talk with others tentatively and backtrack</a:t>
            </a:r>
          </a:p>
          <a:p>
            <a:endParaRPr lang="en-US" dirty="0" smtClean="0"/>
          </a:p>
          <a:p>
            <a:r>
              <a:rPr lang="en-US" dirty="0" smtClean="0"/>
              <a:t>May label it differently to start with (</a:t>
            </a:r>
            <a:r>
              <a:rPr lang="en-US" dirty="0" err="1" smtClean="0"/>
              <a:t>nonbinary</a:t>
            </a:r>
            <a:r>
              <a:rPr lang="en-US" dirty="0" smtClean="0"/>
              <a:t> / gay)</a:t>
            </a:r>
            <a:endParaRPr lang="en-US"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27</a:t>
            </a:r>
            <a:endParaRPr lang="en-US" sz="2800" dirty="0">
              <a:solidFill>
                <a:srgbClr val="00B050"/>
              </a:solidFill>
            </a:endParaRPr>
          </a:p>
        </p:txBody>
      </p:sp>
    </p:spTree>
    <p:extLst>
      <p:ext uri="{BB962C8B-B14F-4D97-AF65-F5344CB8AC3E}">
        <p14:creationId xmlns:p14="http://schemas.microsoft.com/office/powerpoint/2010/main" val="294652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BACKGROUND</a:t>
            </a:r>
            <a:endParaRPr lang="en-US" b="1" dirty="0"/>
          </a:p>
        </p:txBody>
      </p:sp>
      <p:sp>
        <p:nvSpPr>
          <p:cNvPr id="3" name="Content Placeholder 2"/>
          <p:cNvSpPr>
            <a:spLocks noGrp="1"/>
          </p:cNvSpPr>
          <p:nvPr>
            <p:ph idx="1"/>
          </p:nvPr>
        </p:nvSpPr>
        <p:spPr>
          <a:xfrm>
            <a:off x="609600" y="1240221"/>
            <a:ext cx="10972800" cy="5087007"/>
          </a:xfrm>
        </p:spPr>
        <p:txBody>
          <a:bodyPr/>
          <a:lstStyle/>
          <a:p>
            <a:r>
              <a:rPr lang="en-US" sz="2400" dirty="0" smtClean="0"/>
              <a:t>Cisgender male</a:t>
            </a:r>
          </a:p>
          <a:p>
            <a:r>
              <a:rPr lang="en-US" sz="2400" dirty="0" smtClean="0"/>
              <a:t>Trained at UND to be general psychologist in a rural area</a:t>
            </a:r>
          </a:p>
          <a:p>
            <a:r>
              <a:rPr lang="en-US" sz="2400" dirty="0" smtClean="0"/>
              <a:t>Worked with adolescents and adults in Kansas</a:t>
            </a:r>
          </a:p>
          <a:p>
            <a:r>
              <a:rPr lang="en-US" sz="2400" dirty="0" smtClean="0"/>
              <a:t>Returned to Fargo in 2011 (currently working in Moorhead)</a:t>
            </a:r>
          </a:p>
          <a:p>
            <a:r>
              <a:rPr lang="en-US" sz="2400" dirty="0" smtClean="0"/>
              <a:t>Started gender work in 2014</a:t>
            </a:r>
          </a:p>
          <a:p>
            <a:r>
              <a:rPr lang="en-US" sz="2400" dirty="0" smtClean="0"/>
              <a:t>More and more work with adolescents</a:t>
            </a:r>
          </a:p>
          <a:p>
            <a:r>
              <a:rPr lang="en-US" sz="2400" dirty="0" smtClean="0"/>
              <a:t>Many evaluations focused on mental health readiness for medical care</a:t>
            </a:r>
          </a:p>
          <a:p>
            <a:r>
              <a:rPr lang="en-US" b="1" dirty="0"/>
              <a:t>WPATH GEI SOC8 Certified Member</a:t>
            </a:r>
            <a:r>
              <a:rPr lang="en-US" dirty="0"/>
              <a:t> </a:t>
            </a: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1" y="4845270"/>
            <a:ext cx="5927834" cy="1481958"/>
          </a:xfrm>
          <a:prstGeom prst="rect">
            <a:avLst/>
          </a:prstGeom>
        </p:spPr>
      </p:pic>
      <p:sp>
        <p:nvSpPr>
          <p:cNvPr id="9" name="Rectangle 8"/>
          <p:cNvSpPr/>
          <p:nvPr/>
        </p:nvSpPr>
        <p:spPr>
          <a:xfrm>
            <a:off x="10583917" y="6488668"/>
            <a:ext cx="1424043" cy="461665"/>
          </a:xfrm>
          <a:prstGeom prst="rect">
            <a:avLst/>
          </a:prstGeom>
        </p:spPr>
        <p:txBody>
          <a:bodyPr wrap="square">
            <a:spAutoFit/>
          </a:bodyPr>
          <a:lstStyle/>
          <a:p>
            <a:r>
              <a:rPr lang="en-US" sz="2400" dirty="0">
                <a:solidFill>
                  <a:srgbClr val="00B050"/>
                </a:solidFill>
              </a:rPr>
              <a:t>Slide # 1</a:t>
            </a:r>
            <a:endParaRPr lang="en-US" sz="2400" dirty="0"/>
          </a:p>
        </p:txBody>
      </p:sp>
    </p:spTree>
    <p:extLst>
      <p:ext uri="{BB962C8B-B14F-4D97-AF65-F5344CB8AC3E}">
        <p14:creationId xmlns:p14="http://schemas.microsoft.com/office/powerpoint/2010/main" val="327412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First Disclosures to Others</a:t>
            </a:r>
            <a:endParaRPr lang="en-US" b="1" dirty="0"/>
          </a:p>
        </p:txBody>
      </p:sp>
      <p:sp>
        <p:nvSpPr>
          <p:cNvPr id="3" name="Content Placeholder 2"/>
          <p:cNvSpPr>
            <a:spLocks noGrp="1"/>
          </p:cNvSpPr>
          <p:nvPr>
            <p:ph idx="1"/>
          </p:nvPr>
        </p:nvSpPr>
        <p:spPr/>
        <p:txBody>
          <a:bodyPr/>
          <a:lstStyle/>
          <a:p>
            <a:r>
              <a:rPr lang="en-US" dirty="0" smtClean="0"/>
              <a:t>May happen multiple times with retractions</a:t>
            </a:r>
          </a:p>
          <a:p>
            <a:pPr marL="0" indent="0">
              <a:buNone/>
            </a:pPr>
            <a:endParaRPr lang="en-US" dirty="0" smtClean="0"/>
          </a:p>
          <a:p>
            <a:r>
              <a:rPr lang="en-US" dirty="0" smtClean="0"/>
              <a:t>Frequently to friends first</a:t>
            </a:r>
          </a:p>
          <a:p>
            <a:endParaRPr lang="en-US" dirty="0"/>
          </a:p>
          <a:p>
            <a:r>
              <a:rPr lang="en-US" dirty="0" smtClean="0"/>
              <a:t>May come out to one family member (mother, sister, </a:t>
            </a:r>
            <a:r>
              <a:rPr lang="en-US" dirty="0" err="1" smtClean="0"/>
              <a:t>etc</a:t>
            </a:r>
            <a:r>
              <a:rPr lang="en-US" dirty="0" smtClean="0"/>
              <a:t>)</a:t>
            </a:r>
          </a:p>
          <a:p>
            <a:endParaRPr lang="en-US" dirty="0"/>
          </a:p>
          <a:p>
            <a:r>
              <a:rPr lang="en-US" dirty="0" smtClean="0"/>
              <a:t>May live two separate lives for some time</a:t>
            </a:r>
          </a:p>
          <a:p>
            <a:endParaRPr lang="en-US" dirty="0"/>
          </a:p>
          <a:p>
            <a:pPr marL="0" indent="0">
              <a:buNone/>
            </a:pPr>
            <a:endParaRPr lang="en-US"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28</a:t>
            </a:r>
            <a:endParaRPr lang="en-US" sz="2800" dirty="0">
              <a:solidFill>
                <a:srgbClr val="00B050"/>
              </a:solidFill>
            </a:endParaRPr>
          </a:p>
        </p:txBody>
      </p:sp>
    </p:spTree>
    <p:extLst>
      <p:ext uri="{BB962C8B-B14F-4D97-AF65-F5344CB8AC3E}">
        <p14:creationId xmlns:p14="http://schemas.microsoft.com/office/powerpoint/2010/main" val="178816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Changing Gender Expression</a:t>
            </a:r>
            <a:endParaRPr lang="en-US" b="1" dirty="0"/>
          </a:p>
        </p:txBody>
      </p:sp>
      <p:sp>
        <p:nvSpPr>
          <p:cNvPr id="3" name="Content Placeholder 2"/>
          <p:cNvSpPr>
            <a:spLocks noGrp="1"/>
          </p:cNvSpPr>
          <p:nvPr>
            <p:ph idx="1"/>
          </p:nvPr>
        </p:nvSpPr>
        <p:spPr/>
        <p:txBody>
          <a:bodyPr/>
          <a:lstStyle/>
          <a:p>
            <a:r>
              <a:rPr lang="en-US" sz="4800" dirty="0" smtClean="0"/>
              <a:t>Pronouns</a:t>
            </a:r>
          </a:p>
          <a:p>
            <a:endParaRPr lang="en-US" sz="4800" dirty="0"/>
          </a:p>
          <a:p>
            <a:r>
              <a:rPr lang="en-US" sz="4800" dirty="0" smtClean="0"/>
              <a:t>Clothing</a:t>
            </a:r>
          </a:p>
          <a:p>
            <a:endParaRPr lang="en-US" sz="4800" dirty="0"/>
          </a:p>
          <a:p>
            <a:r>
              <a:rPr lang="en-US" sz="4800" dirty="0" smtClean="0"/>
              <a:t>Binding, padding, packing, tucking etc. </a:t>
            </a:r>
            <a:endParaRPr lang="en-US" sz="4800"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29</a:t>
            </a:r>
            <a:endParaRPr lang="en-US" sz="2800" dirty="0">
              <a:solidFill>
                <a:srgbClr val="00B050"/>
              </a:solidFill>
            </a:endParaRPr>
          </a:p>
        </p:txBody>
      </p:sp>
    </p:spTree>
    <p:extLst>
      <p:ext uri="{BB962C8B-B14F-4D97-AF65-F5344CB8AC3E}">
        <p14:creationId xmlns:p14="http://schemas.microsoft.com/office/powerpoint/2010/main" val="326102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2789"/>
            <a:ext cx="10972800" cy="1143000"/>
          </a:xfrm>
        </p:spPr>
        <p:txBody>
          <a:bodyPr>
            <a:normAutofit fontScale="90000"/>
          </a:bodyPr>
          <a:lstStyle/>
          <a:p>
            <a:r>
              <a:rPr lang="en-US" sz="5400" b="1" dirty="0" smtClean="0"/>
              <a:t>What are some of the ways gender diversity comes into our office?</a:t>
            </a:r>
            <a:endParaRPr lang="en-US" sz="5400" b="1" dirty="0"/>
          </a:p>
        </p:txBody>
      </p:sp>
      <p:pic>
        <p:nvPicPr>
          <p:cNvPr id="7" name="Picture 6"/>
          <p:cNvPicPr>
            <a:picLocks noChangeAspect="1"/>
          </p:cNvPicPr>
          <p:nvPr/>
        </p:nvPicPr>
        <p:blipFill>
          <a:blip r:embed="rId2"/>
          <a:stretch>
            <a:fillRect/>
          </a:stretch>
        </p:blipFill>
        <p:spPr>
          <a:xfrm>
            <a:off x="0" y="1980519"/>
            <a:ext cx="3772426" cy="4877481"/>
          </a:xfrm>
          <a:prstGeom prst="rect">
            <a:avLst/>
          </a:prstGeom>
        </p:spPr>
      </p:pic>
      <p:pic>
        <p:nvPicPr>
          <p:cNvPr id="8" name="Picture 7"/>
          <p:cNvPicPr>
            <a:picLocks noChangeAspect="1"/>
          </p:cNvPicPr>
          <p:nvPr/>
        </p:nvPicPr>
        <p:blipFill>
          <a:blip r:embed="rId3"/>
          <a:stretch>
            <a:fillRect/>
          </a:stretch>
        </p:blipFill>
        <p:spPr>
          <a:xfrm>
            <a:off x="7337212" y="1612518"/>
            <a:ext cx="4096322" cy="2391109"/>
          </a:xfrm>
          <a:prstGeom prst="rect">
            <a:avLst/>
          </a:prstGeom>
        </p:spPr>
      </p:pic>
      <p:pic>
        <p:nvPicPr>
          <p:cNvPr id="10" name="Picture 9"/>
          <p:cNvPicPr>
            <a:picLocks noChangeAspect="1"/>
          </p:cNvPicPr>
          <p:nvPr/>
        </p:nvPicPr>
        <p:blipFill>
          <a:blip r:embed="rId4"/>
          <a:stretch>
            <a:fillRect/>
          </a:stretch>
        </p:blipFill>
        <p:spPr>
          <a:xfrm>
            <a:off x="9190476" y="3590469"/>
            <a:ext cx="3001524" cy="3296618"/>
          </a:xfrm>
          <a:prstGeom prst="rect">
            <a:avLst/>
          </a:prstGeom>
        </p:spPr>
      </p:pic>
      <p:pic>
        <p:nvPicPr>
          <p:cNvPr id="6" name="Content Placeholder 5"/>
          <p:cNvPicPr>
            <a:picLocks noGrp="1" noChangeAspect="1"/>
          </p:cNvPicPr>
          <p:nvPr>
            <p:ph idx="1"/>
          </p:nvPr>
        </p:nvPicPr>
        <p:blipFill>
          <a:blip r:embed="rId5"/>
          <a:stretch>
            <a:fillRect/>
          </a:stretch>
        </p:blipFill>
        <p:spPr>
          <a:xfrm>
            <a:off x="3562826" y="1417638"/>
            <a:ext cx="3960323" cy="2861180"/>
          </a:xfrm>
          <a:prstGeom prst="rect">
            <a:avLst/>
          </a:prstGeom>
        </p:spPr>
      </p:pic>
      <p:pic>
        <p:nvPicPr>
          <p:cNvPr id="9" name="Picture 8"/>
          <p:cNvPicPr>
            <a:picLocks noChangeAspect="1"/>
          </p:cNvPicPr>
          <p:nvPr/>
        </p:nvPicPr>
        <p:blipFill>
          <a:blip r:embed="rId6"/>
          <a:stretch>
            <a:fillRect/>
          </a:stretch>
        </p:blipFill>
        <p:spPr>
          <a:xfrm>
            <a:off x="3646636" y="3619556"/>
            <a:ext cx="2772162" cy="3267531"/>
          </a:xfrm>
          <a:prstGeom prst="rect">
            <a:avLst/>
          </a:prstGeom>
        </p:spPr>
      </p:pic>
      <p:pic>
        <p:nvPicPr>
          <p:cNvPr id="11" name="Picture 10"/>
          <p:cNvPicPr>
            <a:picLocks noChangeAspect="1"/>
          </p:cNvPicPr>
          <p:nvPr/>
        </p:nvPicPr>
        <p:blipFill>
          <a:blip r:embed="rId7"/>
          <a:stretch>
            <a:fillRect/>
          </a:stretch>
        </p:blipFill>
        <p:spPr>
          <a:xfrm>
            <a:off x="6418798" y="3811291"/>
            <a:ext cx="2773085" cy="1748681"/>
          </a:xfrm>
          <a:prstGeom prst="rect">
            <a:avLst/>
          </a:prstGeom>
        </p:spPr>
      </p:pic>
      <p:pic>
        <p:nvPicPr>
          <p:cNvPr id="12" name="Picture 11"/>
          <p:cNvPicPr>
            <a:picLocks noChangeAspect="1"/>
          </p:cNvPicPr>
          <p:nvPr/>
        </p:nvPicPr>
        <p:blipFill>
          <a:blip r:embed="rId8"/>
          <a:stretch>
            <a:fillRect/>
          </a:stretch>
        </p:blipFill>
        <p:spPr>
          <a:xfrm>
            <a:off x="6418798" y="5136662"/>
            <a:ext cx="2773085" cy="1731848"/>
          </a:xfrm>
          <a:prstGeom prst="rect">
            <a:avLst/>
          </a:prstGeom>
        </p:spPr>
      </p:pic>
    </p:spTree>
    <p:extLst>
      <p:ext uri="{BB962C8B-B14F-4D97-AF65-F5344CB8AC3E}">
        <p14:creationId xmlns:p14="http://schemas.microsoft.com/office/powerpoint/2010/main" val="13739561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Trajectory for Those Coming Out as Children</a:t>
            </a:r>
            <a:endParaRPr lang="en-US" b="1" dirty="0"/>
          </a:p>
        </p:txBody>
      </p:sp>
      <p:sp>
        <p:nvSpPr>
          <p:cNvPr id="3" name="Content Placeholder 2"/>
          <p:cNvSpPr>
            <a:spLocks noGrp="1"/>
          </p:cNvSpPr>
          <p:nvPr>
            <p:ph idx="1"/>
          </p:nvPr>
        </p:nvSpPr>
        <p:spPr>
          <a:xfrm>
            <a:off x="609600" y="1600201"/>
            <a:ext cx="10972800" cy="5140841"/>
          </a:xfrm>
        </p:spPr>
        <p:txBody>
          <a:bodyPr>
            <a:normAutofit/>
          </a:bodyPr>
          <a:lstStyle/>
          <a:p>
            <a:r>
              <a:rPr lang="en-US" dirty="0" smtClean="0"/>
              <a:t>Distress pronounced around social aspects</a:t>
            </a:r>
          </a:p>
          <a:p>
            <a:r>
              <a:rPr lang="en-US" dirty="0" smtClean="0"/>
              <a:t>Not as much body dysphoria (until puberty)</a:t>
            </a:r>
          </a:p>
          <a:p>
            <a:r>
              <a:rPr lang="en-US" dirty="0" smtClean="0"/>
              <a:t>Usually a couple of years of “convincing” family</a:t>
            </a:r>
          </a:p>
          <a:p>
            <a:r>
              <a:rPr lang="en-US" dirty="0" smtClean="0"/>
              <a:t>Easier to transition as a child</a:t>
            </a:r>
          </a:p>
          <a:p>
            <a:r>
              <a:rPr lang="en-US" dirty="0" smtClean="0"/>
              <a:t>Bubble of protection until puberty (parents more affirming)</a:t>
            </a:r>
          </a:p>
          <a:p>
            <a:r>
              <a:rPr lang="en-US" dirty="0" smtClean="0"/>
              <a:t>Just want to be seen as a “boy/girl”</a:t>
            </a:r>
          </a:p>
          <a:p>
            <a:r>
              <a:rPr lang="en-US" dirty="0" smtClean="0"/>
              <a:t>Harder to engage about their trans experience</a:t>
            </a:r>
          </a:p>
          <a:p>
            <a:pPr marL="0" indent="0">
              <a:buNone/>
            </a:pPr>
            <a:endParaRPr lang="en-US" dirty="0" smtClean="0"/>
          </a:p>
          <a:p>
            <a:pPr marL="0" indent="0">
              <a:buNone/>
            </a:pPr>
            <a:endParaRPr lang="en-US"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30</a:t>
            </a:r>
            <a:endParaRPr lang="en-US" sz="2800" dirty="0">
              <a:solidFill>
                <a:srgbClr val="00B050"/>
              </a:solidFill>
            </a:endParaRPr>
          </a:p>
        </p:txBody>
      </p:sp>
    </p:spTree>
    <p:extLst>
      <p:ext uri="{BB962C8B-B14F-4D97-AF65-F5344CB8AC3E}">
        <p14:creationId xmlns:p14="http://schemas.microsoft.com/office/powerpoint/2010/main" val="23584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Trajectory for Adolescent Coming Out in Adolescence</a:t>
            </a:r>
            <a:endParaRPr lang="en-US" b="1" dirty="0"/>
          </a:p>
        </p:txBody>
      </p:sp>
      <p:sp>
        <p:nvSpPr>
          <p:cNvPr id="3" name="Content Placeholder 2"/>
          <p:cNvSpPr>
            <a:spLocks noGrp="1"/>
          </p:cNvSpPr>
          <p:nvPr>
            <p:ph idx="1"/>
          </p:nvPr>
        </p:nvSpPr>
        <p:spPr/>
        <p:txBody>
          <a:bodyPr>
            <a:normAutofit fontScale="92500" lnSpcReduction="10000"/>
          </a:bodyPr>
          <a:lstStyle/>
          <a:p>
            <a:endParaRPr lang="en-US" dirty="0" smtClean="0"/>
          </a:p>
          <a:p>
            <a:r>
              <a:rPr lang="en-US" dirty="0" smtClean="0"/>
              <a:t>Puberty is when distress about gender begins or intensifies</a:t>
            </a:r>
          </a:p>
          <a:p>
            <a:r>
              <a:rPr lang="en-US" dirty="0" smtClean="0"/>
              <a:t>May begin to explore (coming in) their private gender experience</a:t>
            </a:r>
          </a:p>
          <a:p>
            <a:r>
              <a:rPr lang="en-US" dirty="0" smtClean="0"/>
              <a:t>Coming out to others and may embrace trans experience</a:t>
            </a:r>
          </a:p>
          <a:p>
            <a:r>
              <a:rPr lang="en-US" dirty="0" smtClean="0"/>
              <a:t>May seem very sudden when they start asking for medical interventions</a:t>
            </a:r>
          </a:p>
          <a:p>
            <a:r>
              <a:rPr lang="en-US" dirty="0"/>
              <a:t>May have a gender expression that is neutral or congruent with assigned sex</a:t>
            </a:r>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31</a:t>
            </a:r>
            <a:endParaRPr lang="en-US" sz="2800" dirty="0">
              <a:solidFill>
                <a:srgbClr val="00B050"/>
              </a:solidFill>
            </a:endParaRPr>
          </a:p>
        </p:txBody>
      </p:sp>
    </p:spTree>
    <p:extLst>
      <p:ext uri="{BB962C8B-B14F-4D97-AF65-F5344CB8AC3E}">
        <p14:creationId xmlns:p14="http://schemas.microsoft.com/office/powerpoint/2010/main" val="37562622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Differences between Trans Boys and Girls</a:t>
            </a:r>
            <a:endParaRPr lang="en-US" b="1" dirty="0"/>
          </a:p>
        </p:txBody>
      </p:sp>
      <p:sp>
        <p:nvSpPr>
          <p:cNvPr id="3" name="Content Placeholder 2"/>
          <p:cNvSpPr>
            <a:spLocks noGrp="1"/>
          </p:cNvSpPr>
          <p:nvPr>
            <p:ph idx="1"/>
          </p:nvPr>
        </p:nvSpPr>
        <p:spPr>
          <a:xfrm>
            <a:off x="272143" y="1600201"/>
            <a:ext cx="11702143" cy="5425750"/>
          </a:xfrm>
        </p:spPr>
        <p:txBody>
          <a:bodyPr>
            <a:normAutofit fontScale="92500" lnSpcReduction="20000"/>
          </a:bodyPr>
          <a:lstStyle/>
          <a:p>
            <a:pPr marL="0" indent="0">
              <a:buNone/>
            </a:pPr>
            <a:r>
              <a:rPr lang="en-US" u="sng" dirty="0" smtClean="0"/>
              <a:t>TRANS BOYS </a:t>
            </a:r>
            <a:r>
              <a:rPr lang="en-US" sz="2000" u="sng" dirty="0" smtClean="0"/>
              <a:t>(girl assigned)</a:t>
            </a:r>
            <a:r>
              <a:rPr lang="en-US" u="sng" dirty="0" smtClean="0"/>
              <a:t>					TRANS GIRLS </a:t>
            </a:r>
            <a:r>
              <a:rPr lang="en-US" sz="2000" u="sng" dirty="0" smtClean="0"/>
              <a:t>(boy assigned)</a:t>
            </a:r>
            <a:r>
              <a:rPr lang="en-US" u="sng" dirty="0" smtClean="0"/>
              <a:t>  </a:t>
            </a:r>
          </a:p>
          <a:p>
            <a:pPr marL="0" indent="0">
              <a:buNone/>
            </a:pPr>
            <a:endParaRPr lang="en-US" dirty="0" smtClean="0"/>
          </a:p>
          <a:p>
            <a:pPr marL="0" indent="0">
              <a:buNone/>
            </a:pPr>
            <a:r>
              <a:rPr lang="en-US" dirty="0" smtClean="0"/>
              <a:t>1) Childhood </a:t>
            </a:r>
            <a:r>
              <a:rPr lang="en-US" dirty="0"/>
              <a:t>may be “normal</a:t>
            </a:r>
            <a:r>
              <a:rPr lang="en-US" dirty="0" smtClean="0"/>
              <a:t>”		1) “Always </a:t>
            </a:r>
            <a:r>
              <a:rPr lang="en-US" dirty="0"/>
              <a:t>felt different</a:t>
            </a:r>
            <a:r>
              <a:rPr lang="en-US" dirty="0" smtClean="0"/>
              <a:t>”</a:t>
            </a:r>
          </a:p>
          <a:p>
            <a:pPr marL="0" indent="0">
              <a:buNone/>
            </a:pPr>
            <a:endParaRPr lang="en-US" dirty="0" smtClean="0"/>
          </a:p>
          <a:p>
            <a:pPr marL="0" indent="0">
              <a:buNone/>
            </a:pPr>
            <a:r>
              <a:rPr lang="en-US" dirty="0" smtClean="0"/>
              <a:t>2) Bullied later								2) Bullied earlier</a:t>
            </a:r>
          </a:p>
          <a:p>
            <a:pPr marL="0" indent="0">
              <a:buNone/>
            </a:pPr>
            <a:endParaRPr lang="en-US" dirty="0" smtClean="0"/>
          </a:p>
          <a:p>
            <a:pPr marL="0" indent="0">
              <a:buNone/>
            </a:pPr>
            <a:r>
              <a:rPr lang="en-US" dirty="0" smtClean="0"/>
              <a:t>3) Puberty = sudden pain				3) Slower puberty pain </a:t>
            </a:r>
          </a:p>
          <a:p>
            <a:pPr marL="0" indent="0">
              <a:buNone/>
            </a:pPr>
            <a:r>
              <a:rPr lang="en-US" dirty="0" smtClean="0"/>
              <a:t>	</a:t>
            </a:r>
          </a:p>
          <a:p>
            <a:pPr marL="0" indent="0">
              <a:buNone/>
            </a:pPr>
            <a:endParaRPr lang="en-US" dirty="0"/>
          </a:p>
          <a:p>
            <a:pPr marL="0" indent="0">
              <a:buNone/>
            </a:pPr>
            <a:r>
              <a:rPr lang="en-US" dirty="0" smtClean="0">
                <a:solidFill>
                  <a:srgbClr val="C00000"/>
                </a:solidFill>
              </a:rPr>
              <a:t>However, EVERYBODY HAS THEIR OWN EXPERIENCE	</a:t>
            </a:r>
            <a:r>
              <a:rPr lang="en-US" dirty="0" smtClean="0"/>
              <a:t>						</a:t>
            </a:r>
          </a:p>
          <a:p>
            <a:pPr marL="0" indent="0">
              <a:buNone/>
            </a:pPr>
            <a:r>
              <a:rPr lang="en-US" dirty="0"/>
              <a:t>	</a:t>
            </a:r>
          </a:p>
        </p:txBody>
      </p:sp>
      <p:sp>
        <p:nvSpPr>
          <p:cNvPr id="5" name="TextBox 4"/>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32</a:t>
            </a:r>
            <a:endParaRPr lang="en-US" sz="2800" dirty="0">
              <a:solidFill>
                <a:srgbClr val="00B050"/>
              </a:solidFill>
            </a:endParaRPr>
          </a:p>
        </p:txBody>
      </p:sp>
    </p:spTree>
    <p:extLst>
      <p:ext uri="{BB962C8B-B14F-4D97-AF65-F5344CB8AC3E}">
        <p14:creationId xmlns:p14="http://schemas.microsoft.com/office/powerpoint/2010/main" val="353073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3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3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30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30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3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20664" cy="600851"/>
          </a:xfrm>
        </p:spPr>
        <p:txBody>
          <a:bodyPr>
            <a:normAutofit fontScale="90000"/>
          </a:bodyPr>
          <a:lstStyle/>
          <a:p>
            <a:r>
              <a:rPr lang="en-US" sz="3600" b="1" dirty="0"/>
              <a:t>HB1254 in North Dakota</a:t>
            </a:r>
          </a:p>
        </p:txBody>
      </p:sp>
      <p:sp>
        <p:nvSpPr>
          <p:cNvPr id="3" name="Content Placeholder 2"/>
          <p:cNvSpPr>
            <a:spLocks noGrp="1"/>
          </p:cNvSpPr>
          <p:nvPr>
            <p:ph idx="1"/>
          </p:nvPr>
        </p:nvSpPr>
        <p:spPr>
          <a:xfrm>
            <a:off x="609600" y="758758"/>
            <a:ext cx="10972800" cy="5789188"/>
          </a:xfrm>
        </p:spPr>
        <p:txBody>
          <a:bodyPr>
            <a:normAutofit fontScale="92500" lnSpcReduction="20000"/>
          </a:bodyPr>
          <a:lstStyle/>
          <a:p>
            <a:r>
              <a:rPr lang="en-US" dirty="0"/>
              <a:t>Makes it illegal for a medical clinician to prescribe medications or perform procedures to treat gender incongruence for patients under age 18.</a:t>
            </a:r>
          </a:p>
          <a:p>
            <a:r>
              <a:rPr lang="en-US" b="1" dirty="0"/>
              <a:t>DOES NOT</a:t>
            </a:r>
            <a:r>
              <a:rPr lang="en-US" dirty="0"/>
              <a:t>:</a:t>
            </a:r>
          </a:p>
          <a:p>
            <a:pPr lvl="1"/>
            <a:r>
              <a:rPr lang="en-US" dirty="0"/>
              <a:t>Affect adult care in any way. </a:t>
            </a:r>
          </a:p>
          <a:p>
            <a:pPr lvl="1"/>
            <a:r>
              <a:rPr lang="en-US" dirty="0"/>
              <a:t>Change our ability to talk with patients about their identity</a:t>
            </a:r>
          </a:p>
          <a:p>
            <a:pPr lvl="1"/>
            <a:r>
              <a:rPr lang="en-US" dirty="0"/>
              <a:t>Preclude practitioners from making appropriate referrals</a:t>
            </a:r>
          </a:p>
          <a:p>
            <a:pPr lvl="1"/>
            <a:r>
              <a:rPr lang="en-US" dirty="0"/>
              <a:t>Keep mental health professionals from assessing and treating </a:t>
            </a:r>
          </a:p>
          <a:p>
            <a:pPr lvl="1"/>
            <a:r>
              <a:rPr lang="en-US" dirty="0"/>
              <a:t>Keep us from providing follow-up care (labs, wound care, patient education, etc.) </a:t>
            </a:r>
          </a:p>
          <a:p>
            <a:pPr lvl="1"/>
            <a:r>
              <a:rPr lang="en-US" dirty="0"/>
              <a:t>Keep pharmacies from filling medications prescribed </a:t>
            </a:r>
          </a:p>
          <a:p>
            <a:pPr marL="457200" lvl="1" indent="0">
              <a:buNone/>
            </a:pPr>
            <a:r>
              <a:rPr lang="en-US" b="1" dirty="0"/>
              <a:t>NOTE: There is nothing patients or families can do that is illegal under this bill</a:t>
            </a:r>
            <a:r>
              <a:rPr lang="en-US" b="1" dirty="0" smtClean="0"/>
              <a:t>.</a:t>
            </a:r>
          </a:p>
          <a:p>
            <a:pPr marL="457200" lvl="1" indent="0" algn="ctr">
              <a:buNone/>
            </a:pPr>
            <a:r>
              <a:rPr lang="en-US" sz="5200" b="1" dirty="0" smtClean="0">
                <a:solidFill>
                  <a:srgbClr val="FF0000"/>
                </a:solidFill>
              </a:rPr>
              <a:t>Care is available in Minnesota</a:t>
            </a:r>
            <a:endParaRPr lang="en-US" sz="5200" b="1" dirty="0">
              <a:solidFill>
                <a:srgbClr val="FF0000"/>
              </a:solidFill>
            </a:endParaRPr>
          </a:p>
          <a:p>
            <a:pPr lvl="1"/>
            <a:endParaRPr lang="en-US" dirty="0"/>
          </a:p>
          <a:p>
            <a:pPr lvl="1"/>
            <a:endParaRPr lang="en-US"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33</a:t>
            </a:r>
            <a:endParaRPr lang="en-US" sz="2800" dirty="0">
              <a:solidFill>
                <a:srgbClr val="00B050"/>
              </a:solidFill>
            </a:endParaRPr>
          </a:p>
        </p:txBody>
      </p:sp>
    </p:spTree>
    <p:extLst>
      <p:ext uri="{BB962C8B-B14F-4D97-AF65-F5344CB8AC3E}">
        <p14:creationId xmlns:p14="http://schemas.microsoft.com/office/powerpoint/2010/main" val="141316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2" dur="1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p:cTn id="4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8" dur="10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p:cTn id="5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6" dur="1000"/>
                                        <p:tgtEl>
                                          <p:spTgt spid="3">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7" presetClass="emph" presetSubtype="0" fill="remove" nodeType="clickEffect">
                                  <p:stCondLst>
                                    <p:cond delay="0"/>
                                  </p:stCondLst>
                                  <p:iterate type="lt">
                                    <p:tmPct val="10000"/>
                                  </p:iterate>
                                  <p:childTnLst>
                                    <p:animClr clrSpc="rgb" dir="cw">
                                      <p:cBhvr override="childStyle">
                                        <p:cTn id="60" dur="250" autoRev="1" fill="remove"/>
                                        <p:tgtEl>
                                          <p:spTgt spid="3">
                                            <p:txEl>
                                              <p:pRg st="8" end="8"/>
                                            </p:txEl>
                                          </p:spTgt>
                                        </p:tgtEl>
                                        <p:attrNameLst>
                                          <p:attrName>style.color</p:attrName>
                                        </p:attrNameLst>
                                      </p:cBhvr>
                                      <p:to>
                                        <a:schemeClr val="bg2"/>
                                      </p:to>
                                    </p:animClr>
                                    <p:animClr clrSpc="rgb" dir="cw">
                                      <p:cBhvr>
                                        <p:cTn id="61" dur="250" autoRev="1" fill="remove"/>
                                        <p:tgtEl>
                                          <p:spTgt spid="3">
                                            <p:txEl>
                                              <p:pRg st="8" end="8"/>
                                            </p:txEl>
                                          </p:spTgt>
                                        </p:tgtEl>
                                        <p:attrNameLst>
                                          <p:attrName>fillcolor</p:attrName>
                                        </p:attrNameLst>
                                      </p:cBhvr>
                                      <p:to>
                                        <a:schemeClr val="bg2"/>
                                      </p:to>
                                    </p:animClr>
                                    <p:set>
                                      <p:cBhvr>
                                        <p:cTn id="62" dur="250" autoRev="1" fill="remove"/>
                                        <p:tgtEl>
                                          <p:spTgt spid="3">
                                            <p:txEl>
                                              <p:pRg st="8" end="8"/>
                                            </p:txEl>
                                          </p:spTgt>
                                        </p:tgtEl>
                                        <p:attrNameLst>
                                          <p:attrName>fill.type</p:attrName>
                                        </p:attrNameLst>
                                      </p:cBhvr>
                                      <p:to>
                                        <p:strVal val="solid"/>
                                      </p:to>
                                    </p:set>
                                    <p:set>
                                      <p:cBhvr>
                                        <p:cTn id="63" dur="250" autoRev="1" fill="remove"/>
                                        <p:tgtEl>
                                          <p:spTgt spid="3">
                                            <p:txEl>
                                              <p:pRg st="8" end="8"/>
                                            </p:txEl>
                                          </p:spTgt>
                                        </p:tgtEl>
                                        <p:attrNameLst>
                                          <p:attrName>fill.on</p:attrName>
                                        </p:attrNameLst>
                                      </p:cBhvr>
                                      <p:to>
                                        <p:strVal val="true"/>
                                      </p:to>
                                    </p:set>
                                  </p:childTnLst>
                                </p:cTn>
                              </p:par>
                            </p:childTnLst>
                          </p:cTn>
                        </p:par>
                      </p:childTnLst>
                    </p:cTn>
                  </p:par>
                  <p:par>
                    <p:cTn id="64" fill="hold">
                      <p:stCondLst>
                        <p:cond delay="indefinite"/>
                      </p:stCondLst>
                      <p:childTnLst>
                        <p:par>
                          <p:cTn id="65" fill="hold">
                            <p:stCondLst>
                              <p:cond delay="0"/>
                            </p:stCondLst>
                            <p:childTnLst>
                              <p:par>
                                <p:cTn id="66" presetID="27" presetClass="emph" presetSubtype="0" fill="remove" nodeType="clickEffect">
                                  <p:stCondLst>
                                    <p:cond delay="0"/>
                                  </p:stCondLst>
                                  <p:iterate type="lt">
                                    <p:tmPct val="10000"/>
                                  </p:iterate>
                                  <p:childTnLst>
                                    <p:animClr clrSpc="rgb" dir="cw">
                                      <p:cBhvr override="childStyle">
                                        <p:cTn id="67" dur="250" autoRev="1" fill="remove"/>
                                        <p:tgtEl>
                                          <p:spTgt spid="3">
                                            <p:txEl>
                                              <p:pRg st="9" end="9"/>
                                            </p:txEl>
                                          </p:spTgt>
                                        </p:tgtEl>
                                        <p:attrNameLst>
                                          <p:attrName>style.color</p:attrName>
                                        </p:attrNameLst>
                                      </p:cBhvr>
                                      <p:to>
                                        <a:schemeClr val="bg2"/>
                                      </p:to>
                                    </p:animClr>
                                    <p:animClr clrSpc="rgb" dir="cw">
                                      <p:cBhvr>
                                        <p:cTn id="68" dur="250" autoRev="1" fill="remove"/>
                                        <p:tgtEl>
                                          <p:spTgt spid="3">
                                            <p:txEl>
                                              <p:pRg st="9" end="9"/>
                                            </p:txEl>
                                          </p:spTgt>
                                        </p:tgtEl>
                                        <p:attrNameLst>
                                          <p:attrName>fillcolor</p:attrName>
                                        </p:attrNameLst>
                                      </p:cBhvr>
                                      <p:to>
                                        <a:schemeClr val="bg2"/>
                                      </p:to>
                                    </p:animClr>
                                    <p:set>
                                      <p:cBhvr>
                                        <p:cTn id="69" dur="250" autoRev="1" fill="remove"/>
                                        <p:tgtEl>
                                          <p:spTgt spid="3">
                                            <p:txEl>
                                              <p:pRg st="9" end="9"/>
                                            </p:txEl>
                                          </p:spTgt>
                                        </p:tgtEl>
                                        <p:attrNameLst>
                                          <p:attrName>fill.type</p:attrName>
                                        </p:attrNameLst>
                                      </p:cBhvr>
                                      <p:to>
                                        <p:strVal val="solid"/>
                                      </p:to>
                                    </p:set>
                                    <p:set>
                                      <p:cBhvr>
                                        <p:cTn id="70" dur="250" autoRev="1" fill="remove"/>
                                        <p:tgtEl>
                                          <p:spTgt spid="3">
                                            <p:txEl>
                                              <p:pRg st="9" end="9"/>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20664" cy="600851"/>
          </a:xfrm>
        </p:spPr>
        <p:txBody>
          <a:bodyPr>
            <a:normAutofit fontScale="90000"/>
          </a:bodyPr>
          <a:lstStyle/>
          <a:p>
            <a:r>
              <a:rPr lang="en-US" sz="3600" b="1" dirty="0"/>
              <a:t>DISPELLING MYTHS ABOUT GENDER AFFIRMING CARE</a:t>
            </a:r>
          </a:p>
        </p:txBody>
      </p:sp>
      <p:sp>
        <p:nvSpPr>
          <p:cNvPr id="3" name="Content Placeholder 2"/>
          <p:cNvSpPr>
            <a:spLocks noGrp="1"/>
          </p:cNvSpPr>
          <p:nvPr>
            <p:ph idx="1"/>
          </p:nvPr>
        </p:nvSpPr>
        <p:spPr>
          <a:xfrm>
            <a:off x="609600" y="758757"/>
            <a:ext cx="10972800" cy="5367407"/>
          </a:xfrm>
        </p:spPr>
        <p:txBody>
          <a:bodyPr>
            <a:normAutofit fontScale="92500" lnSpcReduction="20000"/>
          </a:bodyPr>
          <a:lstStyle/>
          <a:p>
            <a:r>
              <a:rPr lang="en-US" dirty="0"/>
              <a:t>Coordinated attacks on gender affirming care (mostly for youth) have been </a:t>
            </a:r>
            <a:r>
              <a:rPr lang="en-US" dirty="0" smtClean="0"/>
              <a:t>related </a:t>
            </a:r>
            <a:r>
              <a:rPr lang="en-US" dirty="0"/>
              <a:t>to ideology </a:t>
            </a:r>
            <a:r>
              <a:rPr lang="en-US" dirty="0" smtClean="0"/>
              <a:t>rather than </a:t>
            </a:r>
            <a:r>
              <a:rPr lang="en-US" dirty="0"/>
              <a:t>science</a:t>
            </a:r>
          </a:p>
          <a:p>
            <a:pPr lvl="1"/>
            <a:r>
              <a:rPr lang="en-US" dirty="0"/>
              <a:t>No pre-pubertal children are being provided medical care</a:t>
            </a:r>
          </a:p>
          <a:p>
            <a:pPr lvl="1"/>
            <a:r>
              <a:rPr lang="en-US" dirty="0"/>
              <a:t>Genital surgeries under 18 are exceedingly rare</a:t>
            </a:r>
          </a:p>
          <a:p>
            <a:pPr lvl="1"/>
            <a:r>
              <a:rPr lang="en-US" dirty="0"/>
              <a:t>Gender care is </a:t>
            </a:r>
            <a:r>
              <a:rPr lang="en-US" b="1" dirty="0"/>
              <a:t>not</a:t>
            </a:r>
            <a:r>
              <a:rPr lang="en-US" dirty="0"/>
              <a:t> experimental. We have decades of research showing positive results of treatment.</a:t>
            </a:r>
          </a:p>
          <a:p>
            <a:pPr lvl="1"/>
            <a:r>
              <a:rPr lang="en-US" dirty="0"/>
              <a:t>Youth have extensive evaluations before starting treatment.</a:t>
            </a:r>
          </a:p>
          <a:p>
            <a:pPr lvl="1"/>
            <a:r>
              <a:rPr lang="en-US" dirty="0"/>
              <a:t>Parents are always a part of the evaluation and consent process.</a:t>
            </a:r>
          </a:p>
          <a:p>
            <a:pPr lvl="1"/>
            <a:r>
              <a:rPr lang="en-US" dirty="0"/>
              <a:t>After puberty, changes in gender identity are very rare.</a:t>
            </a:r>
          </a:p>
          <a:p>
            <a:pPr lvl="1"/>
            <a:r>
              <a:rPr lang="en-US" dirty="0"/>
              <a:t>“</a:t>
            </a:r>
            <a:r>
              <a:rPr lang="en-US" dirty="0" err="1"/>
              <a:t>Detransition</a:t>
            </a:r>
            <a:r>
              <a:rPr lang="en-US" dirty="0"/>
              <a:t>” rates are low, and include people who are </a:t>
            </a:r>
            <a:r>
              <a:rPr lang="en-US" b="1" dirty="0"/>
              <a:t>not</a:t>
            </a:r>
            <a:r>
              <a:rPr lang="en-US" dirty="0"/>
              <a:t> dissatisfied with treatment</a:t>
            </a:r>
          </a:p>
          <a:p>
            <a:pPr lvl="1"/>
            <a:r>
              <a:rPr lang="en-US" dirty="0"/>
              <a:t>All major medical associations acknowledge treatment options for youth as important care. </a:t>
            </a:r>
          </a:p>
          <a:p>
            <a:pPr lvl="1"/>
            <a:endParaRPr lang="en-US"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34</a:t>
            </a:r>
            <a:endParaRPr lang="en-US" sz="2800" dirty="0">
              <a:solidFill>
                <a:srgbClr val="00B050"/>
              </a:solidFill>
            </a:endParaRPr>
          </a:p>
        </p:txBody>
      </p:sp>
    </p:spTree>
    <p:extLst>
      <p:ext uri="{BB962C8B-B14F-4D97-AF65-F5344CB8AC3E}">
        <p14:creationId xmlns:p14="http://schemas.microsoft.com/office/powerpoint/2010/main" val="114259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20664" cy="600851"/>
          </a:xfrm>
        </p:spPr>
        <p:txBody>
          <a:bodyPr>
            <a:normAutofit fontScale="90000"/>
          </a:bodyPr>
          <a:lstStyle/>
          <a:p>
            <a:r>
              <a:rPr lang="en-US" sz="3600" b="1" dirty="0"/>
              <a:t>Messages for families learning about child with diversity</a:t>
            </a:r>
          </a:p>
        </p:txBody>
      </p:sp>
      <p:sp>
        <p:nvSpPr>
          <p:cNvPr id="3" name="Content Placeholder 2"/>
          <p:cNvSpPr>
            <a:spLocks noGrp="1"/>
          </p:cNvSpPr>
          <p:nvPr>
            <p:ph idx="1"/>
          </p:nvPr>
        </p:nvSpPr>
        <p:spPr>
          <a:xfrm>
            <a:off x="178675" y="1256306"/>
            <a:ext cx="11740055" cy="4869858"/>
          </a:xfrm>
        </p:spPr>
        <p:txBody>
          <a:bodyPr>
            <a:normAutofit fontScale="77500" lnSpcReduction="20000"/>
          </a:bodyPr>
          <a:lstStyle/>
          <a:p>
            <a:r>
              <a:rPr lang="en-US" dirty="0"/>
              <a:t>Although there </a:t>
            </a:r>
            <a:r>
              <a:rPr lang="en-US" dirty="0" smtClean="0"/>
              <a:t>can be a </a:t>
            </a:r>
            <a:r>
              <a:rPr lang="en-US" dirty="0"/>
              <a:t>lot of fluidity in gender experience before puberty, post-pubertal individuals frequently have a set gender experience (not a phase</a:t>
            </a:r>
            <a:r>
              <a:rPr lang="en-US" dirty="0" smtClean="0"/>
              <a:t>.) </a:t>
            </a:r>
            <a:r>
              <a:rPr lang="en-US" dirty="0" smtClean="0">
                <a:solidFill>
                  <a:srgbClr val="FF0000"/>
                </a:solidFill>
              </a:rPr>
              <a:t>GENDER DIVERSITY MAY EVOLVE BUT UNLIKELY TO DISAPPEAR</a:t>
            </a:r>
            <a:endParaRPr lang="en-US" dirty="0">
              <a:solidFill>
                <a:srgbClr val="FF0000"/>
              </a:solidFill>
            </a:endParaRPr>
          </a:p>
          <a:p>
            <a:endParaRPr lang="en-US" dirty="0"/>
          </a:p>
          <a:p>
            <a:r>
              <a:rPr lang="en-US" dirty="0"/>
              <a:t>Affirming a patient’s gender experience (name, pronouns, gender expression), allows a young person to refine their understanding of who they are. Arguments tend to entrench youth in their initial inflexible thinking. 	</a:t>
            </a:r>
            <a:r>
              <a:rPr lang="en-US" dirty="0" smtClean="0"/>
              <a:t>						</a:t>
            </a:r>
            <a:r>
              <a:rPr lang="en-US" dirty="0" smtClean="0">
                <a:solidFill>
                  <a:srgbClr val="FF0000"/>
                </a:solidFill>
              </a:rPr>
              <a:t>Identity </a:t>
            </a:r>
            <a:r>
              <a:rPr lang="en-US" dirty="0">
                <a:solidFill>
                  <a:srgbClr val="FF0000"/>
                </a:solidFill>
              </a:rPr>
              <a:t>exploration should be encouraged for best development.</a:t>
            </a:r>
          </a:p>
          <a:p>
            <a:endParaRPr lang="en-US" dirty="0"/>
          </a:p>
          <a:p>
            <a:r>
              <a:rPr lang="en-US" dirty="0"/>
              <a:t>Gender assessments (if needed) are extensive and will rule out other causes of possible gender experience.</a:t>
            </a:r>
          </a:p>
          <a:p>
            <a:endParaRPr lang="en-US" dirty="0"/>
          </a:p>
          <a:p>
            <a:r>
              <a:rPr lang="en-US" dirty="0"/>
              <a:t>Medical interventions are different from affirming identity. Not everybody needs every intervention. </a:t>
            </a:r>
          </a:p>
          <a:p>
            <a:pPr lvl="1"/>
            <a:endParaRPr lang="en-US"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35</a:t>
            </a:r>
            <a:endParaRPr lang="en-US" sz="2800" dirty="0">
              <a:solidFill>
                <a:srgbClr val="00B050"/>
              </a:solidFill>
            </a:endParaRPr>
          </a:p>
        </p:txBody>
      </p:sp>
    </p:spTree>
    <p:extLst>
      <p:ext uri="{BB962C8B-B14F-4D97-AF65-F5344CB8AC3E}">
        <p14:creationId xmlns:p14="http://schemas.microsoft.com/office/powerpoint/2010/main" val="163386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1999" cy="429555"/>
          </a:xfrm>
        </p:spPr>
        <p:txBody>
          <a:bodyPr>
            <a:normAutofit fontScale="90000"/>
          </a:bodyPr>
          <a:lstStyle/>
          <a:p>
            <a:r>
              <a:rPr lang="en-US" sz="3900" b="1" dirty="0" smtClean="0"/>
              <a:t>What if a young person is requesting medical care?</a:t>
            </a:r>
            <a:endParaRPr lang="en-US" sz="3900" b="1" dirty="0"/>
          </a:p>
        </p:txBody>
      </p:sp>
      <p:pic>
        <p:nvPicPr>
          <p:cNvPr id="4" name="Content Placeholder 3"/>
          <p:cNvPicPr>
            <a:picLocks noGrp="1" noChangeAspect="1"/>
          </p:cNvPicPr>
          <p:nvPr>
            <p:ph idx="1"/>
          </p:nvPr>
        </p:nvPicPr>
        <p:blipFill>
          <a:blip r:embed="rId2"/>
          <a:stretch>
            <a:fillRect/>
          </a:stretch>
        </p:blipFill>
        <p:spPr>
          <a:xfrm>
            <a:off x="6086473" y="3839365"/>
            <a:ext cx="19053" cy="47632"/>
          </a:xfrm>
          <a:prstGeom prst="rect">
            <a:avLst/>
          </a:prstGeom>
        </p:spPr>
      </p:pic>
      <p:pic>
        <p:nvPicPr>
          <p:cNvPr id="3074" name="Picture 2" descr="https://www.ebsco.com/sites/default/files/acquiadam-assets/dynamed-transgender-health-blog-image-7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7427"/>
            <a:ext cx="4310003" cy="27517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7881996" y="747439"/>
            <a:ext cx="3458058" cy="3486637"/>
          </a:xfrm>
          <a:prstGeom prst="rect">
            <a:avLst/>
          </a:prstGeom>
        </p:spPr>
      </p:pic>
      <p:pic>
        <p:nvPicPr>
          <p:cNvPr id="3076" name="Picture 4" descr="https://uvmhealthimpact.org/wp-content/uploads/2023/09/GettyImages-863348696_1500px-1200x8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9223" y="4234076"/>
            <a:ext cx="2977089" cy="21583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ucsf.edu/sites/default/files/styles/2014_wysiwyg_full/public/fields/field_insert_file/news/Gender-Center_Rosenthal-and-Shay.jpg?itok=Vk59Uid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5654" y="841787"/>
            <a:ext cx="4229813" cy="2818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4876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552893"/>
          </a:xfrm>
        </p:spPr>
        <p:txBody>
          <a:bodyPr>
            <a:normAutofit fontScale="90000"/>
          </a:bodyPr>
          <a:lstStyle/>
          <a:p>
            <a:r>
              <a:rPr lang="en-US" b="1" dirty="0" smtClean="0"/>
              <a:t>OBJECTIVES</a:t>
            </a:r>
            <a:endParaRPr lang="en-US" b="1" dirty="0"/>
          </a:p>
        </p:txBody>
      </p:sp>
      <p:sp>
        <p:nvSpPr>
          <p:cNvPr id="3" name="Content Placeholder 2"/>
          <p:cNvSpPr>
            <a:spLocks noGrp="1"/>
          </p:cNvSpPr>
          <p:nvPr>
            <p:ph idx="1"/>
          </p:nvPr>
        </p:nvSpPr>
        <p:spPr>
          <a:xfrm>
            <a:off x="138223" y="552893"/>
            <a:ext cx="11444177" cy="6124354"/>
          </a:xfrm>
        </p:spPr>
        <p:txBody>
          <a:bodyPr>
            <a:normAutofit fontScale="92500"/>
          </a:bodyPr>
          <a:lstStyle/>
          <a:p>
            <a:pPr marL="514350" indent="-514350">
              <a:buFont typeface="+mj-lt"/>
              <a:buAutoNum type="arabicPeriod"/>
            </a:pPr>
            <a:r>
              <a:rPr lang="en-US" dirty="0"/>
              <a:t>R</a:t>
            </a:r>
            <a:r>
              <a:rPr lang="en-US" dirty="0" smtClean="0"/>
              <a:t>eview terminology important to gender and sexuality.</a:t>
            </a:r>
          </a:p>
          <a:p>
            <a:pPr marL="514350" indent="-514350">
              <a:buFont typeface="+mj-lt"/>
              <a:buAutoNum type="arabicPeriod"/>
            </a:pPr>
            <a:endParaRPr lang="en-US" dirty="0" smtClean="0"/>
          </a:p>
          <a:p>
            <a:pPr marL="514350" indent="-514350">
              <a:buFont typeface="+mj-lt"/>
              <a:buAutoNum type="arabicPeriod"/>
            </a:pPr>
            <a:r>
              <a:rPr lang="en-US" dirty="0"/>
              <a:t>Identify </a:t>
            </a:r>
            <a:r>
              <a:rPr lang="en-US" dirty="0" smtClean="0"/>
              <a:t>best practices in working </a:t>
            </a:r>
            <a:r>
              <a:rPr lang="en-US" dirty="0"/>
              <a:t>with gender </a:t>
            </a:r>
            <a:r>
              <a:rPr lang="en-US" dirty="0" smtClean="0"/>
              <a:t>diverse clients.</a:t>
            </a:r>
            <a:endParaRPr lang="en-US" dirty="0" smtClean="0"/>
          </a:p>
          <a:p>
            <a:pPr marL="514350" indent="-514350">
              <a:buFont typeface="+mj-lt"/>
              <a:buAutoNum type="arabicPeriod"/>
            </a:pPr>
            <a:endParaRPr lang="en-US" dirty="0"/>
          </a:p>
          <a:p>
            <a:pPr marL="514350" indent="-514350">
              <a:buFont typeface="+mj-lt"/>
              <a:buAutoNum type="arabicPeriod"/>
            </a:pPr>
            <a:r>
              <a:rPr lang="en-US" dirty="0" smtClean="0"/>
              <a:t>Develop appreciation for the variety of gender presentations and experiences in our youth. </a:t>
            </a:r>
          </a:p>
          <a:p>
            <a:pPr marL="514350" indent="-514350">
              <a:buFont typeface="+mj-lt"/>
              <a:buAutoNum type="arabicPeriod"/>
            </a:pPr>
            <a:endParaRPr lang="en-US" dirty="0"/>
          </a:p>
          <a:p>
            <a:pPr marL="514350" indent="-514350">
              <a:buFont typeface="+mj-lt"/>
              <a:buAutoNum type="arabicPeriod"/>
            </a:pPr>
            <a:r>
              <a:rPr lang="en-US" dirty="0" smtClean="0"/>
              <a:t>Review myths stemming from the current political climate</a:t>
            </a:r>
          </a:p>
          <a:p>
            <a:pPr marL="514350" indent="-514350">
              <a:buFont typeface="+mj-lt"/>
              <a:buAutoNum type="arabicPeriod"/>
            </a:pPr>
            <a:endParaRPr lang="en-US" dirty="0"/>
          </a:p>
          <a:p>
            <a:pPr marL="514350" indent="-514350">
              <a:buFont typeface="+mj-lt"/>
              <a:buAutoNum type="arabicPeriod"/>
            </a:pPr>
            <a:r>
              <a:rPr lang="en-US" dirty="0" smtClean="0"/>
              <a:t>Learn one way to conceptualize the needs of gender diverse youth</a:t>
            </a:r>
            <a:r>
              <a:rPr lang="en-US" dirty="0"/>
              <a:t> </a:t>
            </a:r>
            <a:r>
              <a:rPr lang="en-US" dirty="0" smtClean="0"/>
              <a:t>in your practice.</a:t>
            </a:r>
          </a:p>
          <a:p>
            <a:pPr marL="0" indent="0">
              <a:buNone/>
            </a:pPr>
            <a:endParaRPr lang="en-US"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2</a:t>
            </a:r>
            <a:endParaRPr lang="en-US" sz="2800" dirty="0">
              <a:solidFill>
                <a:srgbClr val="00B050"/>
              </a:solidFill>
            </a:endParaRPr>
          </a:p>
        </p:txBody>
      </p:sp>
    </p:spTree>
    <p:extLst>
      <p:ext uri="{BB962C8B-B14F-4D97-AF65-F5344CB8AC3E}">
        <p14:creationId xmlns:p14="http://schemas.microsoft.com/office/powerpoint/2010/main" val="417195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ndards of Care - WPATH World Professional Association for Transgender Health and 1 more page - Profile 1 - Microsoft​ Edge"/>
          <p:cNvPicPr>
            <a:picLocks noChangeAspect="1"/>
          </p:cNvPicPr>
          <p:nvPr/>
        </p:nvPicPr>
        <p:blipFill rotWithShape="1">
          <a:blip r:embed="rId2">
            <a:extLst>
              <a:ext uri="{28A0092B-C50C-407E-A947-70E740481C1C}">
                <a14:useLocalDpi xmlns:a14="http://schemas.microsoft.com/office/drawing/2010/main" val="0"/>
              </a:ext>
            </a:extLst>
          </a:blip>
          <a:srcRect l="27751" t="41322" r="44493" b="34661"/>
          <a:stretch/>
        </p:blipFill>
        <p:spPr>
          <a:xfrm>
            <a:off x="1138834" y="-15770"/>
            <a:ext cx="3258766" cy="2655651"/>
          </a:xfrm>
          <a:prstGeom prst="rect">
            <a:avLst/>
          </a:prstGeom>
        </p:spPr>
      </p:pic>
      <p:sp>
        <p:nvSpPr>
          <p:cNvPr id="5" name="TextBox 4"/>
          <p:cNvSpPr txBox="1"/>
          <p:nvPr/>
        </p:nvSpPr>
        <p:spPr>
          <a:xfrm>
            <a:off x="6266534" y="309185"/>
            <a:ext cx="5836246" cy="5755422"/>
          </a:xfrm>
          <a:prstGeom prst="rect">
            <a:avLst/>
          </a:prstGeom>
          <a:noFill/>
        </p:spPr>
        <p:txBody>
          <a:bodyPr wrap="square" rtlCol="0">
            <a:spAutoFit/>
          </a:bodyPr>
          <a:lstStyle/>
          <a:p>
            <a:pPr marL="285750" indent="-285750">
              <a:buFont typeface="Arial" panose="020B0604020202020204" pitchFamily="34" charset="0"/>
              <a:buChar char="•"/>
            </a:pPr>
            <a:r>
              <a:rPr lang="en-US" sz="2800" dirty="0"/>
              <a:t>First version of these standards was published in 1979.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Version 8 was released in September 2022 (version 7 came out in 2011)</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SOC8 is over 270 pages and documents extensive research</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Medical providers recognize this internationally as a document to guide care.</a:t>
            </a:r>
            <a:r>
              <a:rPr lang="en-US" sz="3200" dirty="0"/>
              <a:t> </a:t>
            </a:r>
          </a:p>
        </p:txBody>
      </p:sp>
      <p:pic>
        <p:nvPicPr>
          <p:cNvPr id="6" name="Picture 5" descr="Standards of Care for the Health of Transgender and Gender Diverse People, Version 8 and 2 more pages - Profile 1 - Microsoft​ Edge"/>
          <p:cNvPicPr>
            <a:picLocks noChangeAspect="1"/>
          </p:cNvPicPr>
          <p:nvPr/>
        </p:nvPicPr>
        <p:blipFill rotWithShape="1">
          <a:blip r:embed="rId3">
            <a:extLst>
              <a:ext uri="{28A0092B-C50C-407E-A947-70E740481C1C}">
                <a14:useLocalDpi xmlns:a14="http://schemas.microsoft.com/office/drawing/2010/main" val="0"/>
              </a:ext>
            </a:extLst>
          </a:blip>
          <a:srcRect l="31002" t="51715" r="54595" b="22810"/>
          <a:stretch/>
        </p:blipFill>
        <p:spPr>
          <a:xfrm>
            <a:off x="2885810" y="2913339"/>
            <a:ext cx="3413036" cy="2887448"/>
          </a:xfrm>
          <a:prstGeom prst="rect">
            <a:avLst/>
          </a:prstGeom>
        </p:spPr>
      </p:pic>
      <p:pic>
        <p:nvPicPr>
          <p:cNvPr id="7" name="Picture 6" descr="Standards of Care for the Health of Transgender and Gender Diverse People, Version 8 and 2 more pages - Profile 1 - Microsoft​ Edge"/>
          <p:cNvPicPr>
            <a:picLocks noChangeAspect="1"/>
          </p:cNvPicPr>
          <p:nvPr/>
        </p:nvPicPr>
        <p:blipFill rotWithShape="1">
          <a:blip r:embed="rId3">
            <a:extLst>
              <a:ext uri="{28A0092B-C50C-407E-A947-70E740481C1C}">
                <a14:useLocalDpi xmlns:a14="http://schemas.microsoft.com/office/drawing/2010/main" val="0"/>
              </a:ext>
            </a:extLst>
          </a:blip>
          <a:srcRect l="30656" t="26441" r="57431" b="48486"/>
          <a:stretch/>
        </p:blipFill>
        <p:spPr>
          <a:xfrm>
            <a:off x="-1" y="2913339"/>
            <a:ext cx="2885811" cy="2905046"/>
          </a:xfrm>
          <a:prstGeom prst="rect">
            <a:avLst/>
          </a:prstGeom>
        </p:spPr>
      </p:pic>
      <p:sp>
        <p:nvSpPr>
          <p:cNvPr id="8" name="TextBox 7"/>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36</a:t>
            </a:r>
            <a:endParaRPr lang="en-US" sz="2800" dirty="0">
              <a:solidFill>
                <a:srgbClr val="00B050"/>
              </a:solidFill>
            </a:endParaRPr>
          </a:p>
        </p:txBody>
      </p:sp>
    </p:spTree>
    <p:extLst>
      <p:ext uri="{BB962C8B-B14F-4D97-AF65-F5344CB8AC3E}">
        <p14:creationId xmlns:p14="http://schemas.microsoft.com/office/powerpoint/2010/main" val="86477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down)">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810" y="886407"/>
            <a:ext cx="7284190" cy="5504445"/>
          </a:xfrm>
          <a:prstGeom prst="rect">
            <a:avLst/>
          </a:prstGeom>
        </p:spPr>
      </p:pic>
      <p:sp>
        <p:nvSpPr>
          <p:cNvPr id="3" name="TextBox 2"/>
          <p:cNvSpPr txBox="1"/>
          <p:nvPr/>
        </p:nvSpPr>
        <p:spPr>
          <a:xfrm>
            <a:off x="0" y="0"/>
            <a:ext cx="12192000" cy="954107"/>
          </a:xfrm>
          <a:prstGeom prst="rect">
            <a:avLst/>
          </a:prstGeom>
          <a:noFill/>
        </p:spPr>
        <p:txBody>
          <a:bodyPr wrap="square" rtlCol="0">
            <a:spAutoFit/>
          </a:bodyPr>
          <a:lstStyle/>
          <a:p>
            <a:r>
              <a:rPr lang="en-US" sz="2800" b="1" dirty="0" smtClean="0"/>
              <a:t>Years from First Memory of Gender Incongruence to </a:t>
            </a:r>
          </a:p>
          <a:p>
            <a:r>
              <a:rPr lang="en-US" sz="2800" b="1" dirty="0"/>
              <a:t>	</a:t>
            </a:r>
            <a:r>
              <a:rPr lang="en-US" sz="2800" b="1" dirty="0" smtClean="0"/>
              <a:t>													</a:t>
            </a:r>
            <a:r>
              <a:rPr lang="en-US" sz="2800" b="1" dirty="0"/>
              <a:t>	</a:t>
            </a:r>
            <a:r>
              <a:rPr lang="en-US" sz="2800" b="1" dirty="0" smtClean="0"/>
              <a:t>Initiation of Gender Care</a:t>
            </a:r>
            <a:endParaRPr lang="en-US" sz="2800" b="1" dirty="0"/>
          </a:p>
        </p:txBody>
      </p:sp>
      <p:sp>
        <p:nvSpPr>
          <p:cNvPr id="4" name="TextBox 3"/>
          <p:cNvSpPr txBox="1"/>
          <p:nvPr/>
        </p:nvSpPr>
        <p:spPr>
          <a:xfrm>
            <a:off x="206829" y="1055912"/>
            <a:ext cx="4430485" cy="4893647"/>
          </a:xfrm>
          <a:prstGeom prst="rect">
            <a:avLst/>
          </a:prstGeom>
          <a:noFill/>
        </p:spPr>
        <p:txBody>
          <a:bodyPr wrap="square" rtlCol="0">
            <a:spAutoFit/>
          </a:bodyPr>
          <a:lstStyle/>
          <a:p>
            <a:pPr marL="342900" indent="-342900">
              <a:buFont typeface="Wingdings" panose="05000000000000000000" pitchFamily="2" charset="2"/>
              <a:buChar char="Ø"/>
            </a:pPr>
            <a:r>
              <a:rPr lang="en-US" sz="2400" dirty="0" smtClean="0"/>
              <a:t>When families first hear about gender, youth have been dealing with it for years</a:t>
            </a:r>
          </a:p>
          <a:p>
            <a:pPr marL="342900" indent="-342900">
              <a:buFont typeface="Wingdings" panose="05000000000000000000" pitchFamily="2" charset="2"/>
              <a:buChar char="Ø"/>
            </a:pPr>
            <a:endParaRPr lang="en-US" sz="2400" dirty="0"/>
          </a:p>
          <a:p>
            <a:pPr marL="342900" indent="-342900">
              <a:buFont typeface="Wingdings" panose="05000000000000000000" pitchFamily="2" charset="2"/>
              <a:buChar char="Ø"/>
            </a:pPr>
            <a:r>
              <a:rPr lang="en-US" sz="2400" dirty="0" smtClean="0"/>
              <a:t>Initial uncomfortableness is frequently ignored until puberty or other developmental milestones</a:t>
            </a:r>
          </a:p>
          <a:p>
            <a:pPr marL="342900" indent="-342900">
              <a:buFont typeface="Wingdings" panose="05000000000000000000" pitchFamily="2" charset="2"/>
              <a:buChar char="Ø"/>
            </a:pPr>
            <a:endParaRPr lang="en-US" sz="2400" dirty="0"/>
          </a:p>
          <a:p>
            <a:pPr marL="342900" indent="-342900">
              <a:buFont typeface="Wingdings" panose="05000000000000000000" pitchFamily="2" charset="2"/>
              <a:buChar char="Ø"/>
            </a:pPr>
            <a:r>
              <a:rPr lang="en-US" sz="2400" dirty="0" smtClean="0"/>
              <a:t>Challenges such as autism, trauma, or other disruptions in life can further delay coming out </a:t>
            </a:r>
          </a:p>
        </p:txBody>
      </p:sp>
      <p:sp>
        <p:nvSpPr>
          <p:cNvPr id="5" name="Rectangle 4"/>
          <p:cNvSpPr/>
          <p:nvPr/>
        </p:nvSpPr>
        <p:spPr>
          <a:xfrm>
            <a:off x="0" y="5988177"/>
            <a:ext cx="4907809" cy="861774"/>
          </a:xfrm>
          <a:prstGeom prst="rect">
            <a:avLst/>
          </a:prstGeom>
          <a:solidFill>
            <a:schemeClr val="accent1">
              <a:lumMod val="20000"/>
              <a:lumOff val="80000"/>
            </a:schemeClr>
          </a:solidFill>
        </p:spPr>
        <p:txBody>
          <a:bodyPr wrap="square">
            <a:spAutoFit/>
          </a:bodyPr>
          <a:lstStyle/>
          <a:p>
            <a:r>
              <a:rPr lang="en-US" sz="1000" dirty="0" err="1">
                <a:solidFill>
                  <a:srgbClr val="212121"/>
                </a:solidFill>
                <a:latin typeface="Roboto"/>
              </a:rPr>
              <a:t>Zaliznyak</a:t>
            </a:r>
            <a:r>
              <a:rPr lang="en-US" sz="1000" dirty="0">
                <a:solidFill>
                  <a:srgbClr val="212121"/>
                </a:solidFill>
                <a:latin typeface="Roboto"/>
              </a:rPr>
              <a:t> M, Yuan N, </a:t>
            </a:r>
            <a:r>
              <a:rPr lang="en-US" sz="1000" dirty="0" err="1">
                <a:solidFill>
                  <a:srgbClr val="212121"/>
                </a:solidFill>
                <a:latin typeface="Roboto"/>
              </a:rPr>
              <a:t>Bresee</a:t>
            </a:r>
            <a:r>
              <a:rPr lang="en-US" sz="1000" dirty="0">
                <a:solidFill>
                  <a:srgbClr val="212121"/>
                </a:solidFill>
                <a:latin typeface="Roboto"/>
              </a:rPr>
              <a:t> C, Freedman A, Garcia MM. How Early in Life do Transgender Adults Begin to Experience Gender Dysphoria? Why This Matters for Patients, Providers, and for Our Healthcare System. Sex Med. 2021 Dec;9(6):100448. </a:t>
            </a:r>
            <a:r>
              <a:rPr lang="en-US" sz="1000" dirty="0" err="1">
                <a:solidFill>
                  <a:srgbClr val="212121"/>
                </a:solidFill>
                <a:latin typeface="Roboto"/>
              </a:rPr>
              <a:t>doi</a:t>
            </a:r>
            <a:r>
              <a:rPr lang="en-US" sz="1000" dirty="0">
                <a:solidFill>
                  <a:srgbClr val="212121"/>
                </a:solidFill>
                <a:latin typeface="Roboto"/>
              </a:rPr>
              <a:t>: 10.1016/j.esxm.2021.100448. </a:t>
            </a:r>
            <a:r>
              <a:rPr lang="en-US" sz="1000" dirty="0" err="1">
                <a:solidFill>
                  <a:srgbClr val="212121"/>
                </a:solidFill>
                <a:latin typeface="Roboto"/>
              </a:rPr>
              <a:t>Epub</a:t>
            </a:r>
            <a:r>
              <a:rPr lang="en-US" sz="1000" dirty="0">
                <a:solidFill>
                  <a:srgbClr val="212121"/>
                </a:solidFill>
                <a:latin typeface="Roboto"/>
              </a:rPr>
              <a:t> 2021 Oct 31. PMID: 34731778; PMCID: PMC8766261.</a:t>
            </a:r>
            <a:endParaRPr lang="en-US" sz="1000" dirty="0"/>
          </a:p>
        </p:txBody>
      </p:sp>
      <p:sp>
        <p:nvSpPr>
          <p:cNvPr id="6" name="TextBox 5"/>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37</a:t>
            </a:r>
            <a:endParaRPr lang="en-US" sz="2800" dirty="0">
              <a:solidFill>
                <a:srgbClr val="00B050"/>
              </a:solidFill>
            </a:endParaRPr>
          </a:p>
        </p:txBody>
      </p:sp>
    </p:spTree>
    <p:extLst>
      <p:ext uri="{BB962C8B-B14F-4D97-AF65-F5344CB8AC3E}">
        <p14:creationId xmlns:p14="http://schemas.microsoft.com/office/powerpoint/2010/main" val="38554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p:cTn id="28"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Quick Tour of Gender Affirming Procedures</a:t>
            </a:r>
          </a:p>
        </p:txBody>
      </p:sp>
      <p:sp>
        <p:nvSpPr>
          <p:cNvPr id="3" name="Content Placeholder 2"/>
          <p:cNvSpPr>
            <a:spLocks noGrp="1"/>
          </p:cNvSpPr>
          <p:nvPr>
            <p:ph idx="1"/>
          </p:nvPr>
        </p:nvSpPr>
        <p:spPr>
          <a:xfrm>
            <a:off x="522513" y="1201784"/>
            <a:ext cx="10570029" cy="4924380"/>
          </a:xfrm>
        </p:spPr>
        <p:txBody>
          <a:bodyPr>
            <a:normAutofit fontScale="85000" lnSpcReduction="20000"/>
          </a:bodyPr>
          <a:lstStyle/>
          <a:p>
            <a:endParaRPr lang="en-US" sz="3600" dirty="0"/>
          </a:p>
          <a:p>
            <a:r>
              <a:rPr lang="en-US" sz="3600" dirty="0"/>
              <a:t>The following slides are </a:t>
            </a:r>
            <a:r>
              <a:rPr lang="en-US" sz="3600" dirty="0" smtClean="0"/>
              <a:t>a quick </a:t>
            </a:r>
            <a:r>
              <a:rPr lang="en-US" sz="3600" dirty="0"/>
              <a:t>overview to know what patient’s may be seeking.</a:t>
            </a:r>
          </a:p>
          <a:p>
            <a:endParaRPr lang="en-US" sz="3600" dirty="0"/>
          </a:p>
          <a:p>
            <a:r>
              <a:rPr lang="en-US" sz="3600" dirty="0"/>
              <a:t>You do not need to know everything before making a referral.</a:t>
            </a:r>
          </a:p>
          <a:p>
            <a:endParaRPr lang="en-US" sz="3600" dirty="0"/>
          </a:p>
          <a:p>
            <a:r>
              <a:rPr lang="en-US" sz="3600" dirty="0"/>
              <a:t>Let those with expertise sort through medical issues. </a:t>
            </a:r>
          </a:p>
          <a:p>
            <a:endParaRPr lang="en-US" sz="3600" dirty="0"/>
          </a:p>
          <a:p>
            <a:r>
              <a:rPr lang="en-US" sz="3600" dirty="0"/>
              <a:t>Affirming their gender in the appointment is your best practice role.</a:t>
            </a:r>
          </a:p>
          <a:p>
            <a:pPr lvl="1"/>
            <a:endParaRPr lang="en-US" dirty="0"/>
          </a:p>
          <a:p>
            <a:endParaRPr lang="en-US" dirty="0"/>
          </a:p>
          <a:p>
            <a:endParaRPr lang="en-US"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38</a:t>
            </a:r>
            <a:endParaRPr lang="en-US" sz="2800" dirty="0">
              <a:solidFill>
                <a:srgbClr val="00B050"/>
              </a:solidFill>
            </a:endParaRPr>
          </a:p>
        </p:txBody>
      </p:sp>
    </p:spTree>
    <p:extLst>
      <p:ext uri="{BB962C8B-B14F-4D97-AF65-F5344CB8AC3E}">
        <p14:creationId xmlns:p14="http://schemas.microsoft.com/office/powerpoint/2010/main" val="175656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Affirming Practices </a:t>
            </a:r>
            <a:endParaRPr lang="en-US" b="1" dirty="0"/>
          </a:p>
        </p:txBody>
      </p:sp>
      <p:sp>
        <p:nvSpPr>
          <p:cNvPr id="3" name="Content Placeholder 2"/>
          <p:cNvSpPr>
            <a:spLocks noGrp="1"/>
          </p:cNvSpPr>
          <p:nvPr>
            <p:ph idx="1"/>
          </p:nvPr>
        </p:nvSpPr>
        <p:spPr>
          <a:xfrm>
            <a:off x="1981200" y="1201784"/>
            <a:ext cx="8229600" cy="4924380"/>
          </a:xfrm>
        </p:spPr>
        <p:txBody>
          <a:bodyPr>
            <a:normAutofit/>
          </a:bodyPr>
          <a:lstStyle/>
          <a:p>
            <a:endParaRPr lang="en-US" sz="3600" dirty="0"/>
          </a:p>
          <a:p>
            <a:r>
              <a:rPr lang="en-US" sz="3600" dirty="0"/>
              <a:t>Social transition (non-medical)</a:t>
            </a:r>
          </a:p>
          <a:p>
            <a:pPr lvl="1"/>
            <a:r>
              <a:rPr lang="en-US" sz="3600" dirty="0"/>
              <a:t>Change in gender expression</a:t>
            </a:r>
          </a:p>
          <a:p>
            <a:pPr lvl="1"/>
            <a:r>
              <a:rPr lang="en-US" sz="3600" dirty="0"/>
              <a:t>Change in pronouns</a:t>
            </a:r>
          </a:p>
          <a:p>
            <a:pPr lvl="1"/>
            <a:r>
              <a:rPr lang="en-US" sz="3600" dirty="0"/>
              <a:t>Change in gender markers</a:t>
            </a:r>
          </a:p>
          <a:p>
            <a:pPr lvl="1"/>
            <a:r>
              <a:rPr lang="en-US" sz="3600" dirty="0"/>
              <a:t>Packing, binding</a:t>
            </a:r>
            <a:r>
              <a:rPr lang="en-US" sz="3600" dirty="0" smtClean="0"/>
              <a:t>, tucking, </a:t>
            </a:r>
            <a:r>
              <a:rPr lang="en-US" sz="3600" dirty="0"/>
              <a:t>etc.</a:t>
            </a:r>
          </a:p>
          <a:p>
            <a:pPr lvl="1"/>
            <a:endParaRPr lang="en-US" dirty="0"/>
          </a:p>
          <a:p>
            <a:endParaRPr lang="en-US" dirty="0"/>
          </a:p>
          <a:p>
            <a:endParaRPr lang="en-US"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39</a:t>
            </a:r>
            <a:endParaRPr lang="en-US" sz="2800" dirty="0">
              <a:solidFill>
                <a:srgbClr val="00B050"/>
              </a:solidFill>
            </a:endParaRPr>
          </a:p>
        </p:txBody>
      </p:sp>
    </p:spTree>
    <p:extLst>
      <p:ext uri="{BB962C8B-B14F-4D97-AF65-F5344CB8AC3E}">
        <p14:creationId xmlns:p14="http://schemas.microsoft.com/office/powerpoint/2010/main" val="188060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80">
                                          <p:stCondLst>
                                            <p:cond delay="0"/>
                                          </p:stCondLst>
                                        </p:cTn>
                                        <p:tgtEl>
                                          <p:spTgt spid="3">
                                            <p:txEl>
                                              <p:pRg st="2" end="2"/>
                                            </p:txEl>
                                          </p:spTgt>
                                        </p:tgtEl>
                                      </p:cBhvr>
                                    </p:animEffect>
                                    <p:anim calcmode="lin" valueType="num">
                                      <p:cBhvr>
                                        <p:cTn id="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2" end="2"/>
                                            </p:txEl>
                                          </p:spTgt>
                                        </p:tgtEl>
                                      </p:cBhvr>
                                      <p:to x="100000" y="60000"/>
                                    </p:animScale>
                                    <p:animScale>
                                      <p:cBhvr>
                                        <p:cTn id="14" dur="166" decel="50000">
                                          <p:stCondLst>
                                            <p:cond delay="676"/>
                                          </p:stCondLst>
                                        </p:cTn>
                                        <p:tgtEl>
                                          <p:spTgt spid="3">
                                            <p:txEl>
                                              <p:pRg st="2" end="2"/>
                                            </p:txEl>
                                          </p:spTgt>
                                        </p:tgtEl>
                                      </p:cBhvr>
                                      <p:to x="100000" y="100000"/>
                                    </p:animScale>
                                    <p:animScale>
                                      <p:cBhvr>
                                        <p:cTn id="15" dur="26">
                                          <p:stCondLst>
                                            <p:cond delay="1312"/>
                                          </p:stCondLst>
                                        </p:cTn>
                                        <p:tgtEl>
                                          <p:spTgt spid="3">
                                            <p:txEl>
                                              <p:pRg st="2" end="2"/>
                                            </p:txEl>
                                          </p:spTgt>
                                        </p:tgtEl>
                                      </p:cBhvr>
                                      <p:to x="100000" y="80000"/>
                                    </p:animScale>
                                    <p:animScale>
                                      <p:cBhvr>
                                        <p:cTn id="16" dur="166" decel="50000">
                                          <p:stCondLst>
                                            <p:cond delay="1338"/>
                                          </p:stCondLst>
                                        </p:cTn>
                                        <p:tgtEl>
                                          <p:spTgt spid="3">
                                            <p:txEl>
                                              <p:pRg st="2" end="2"/>
                                            </p:txEl>
                                          </p:spTgt>
                                        </p:tgtEl>
                                      </p:cBhvr>
                                      <p:to x="100000" y="100000"/>
                                    </p:animScale>
                                    <p:animScale>
                                      <p:cBhvr>
                                        <p:cTn id="17" dur="26">
                                          <p:stCondLst>
                                            <p:cond delay="1642"/>
                                          </p:stCondLst>
                                        </p:cTn>
                                        <p:tgtEl>
                                          <p:spTgt spid="3">
                                            <p:txEl>
                                              <p:pRg st="2" end="2"/>
                                            </p:txEl>
                                          </p:spTgt>
                                        </p:tgtEl>
                                      </p:cBhvr>
                                      <p:to x="100000" y="90000"/>
                                    </p:animScale>
                                    <p:animScale>
                                      <p:cBhvr>
                                        <p:cTn id="18" dur="166" decel="50000">
                                          <p:stCondLst>
                                            <p:cond delay="1668"/>
                                          </p:stCondLst>
                                        </p:cTn>
                                        <p:tgtEl>
                                          <p:spTgt spid="3">
                                            <p:txEl>
                                              <p:pRg st="2" end="2"/>
                                            </p:txEl>
                                          </p:spTgt>
                                        </p:tgtEl>
                                      </p:cBhvr>
                                      <p:to x="100000" y="100000"/>
                                    </p:animScale>
                                    <p:animScale>
                                      <p:cBhvr>
                                        <p:cTn id="19" dur="26">
                                          <p:stCondLst>
                                            <p:cond delay="1808"/>
                                          </p:stCondLst>
                                        </p:cTn>
                                        <p:tgtEl>
                                          <p:spTgt spid="3">
                                            <p:txEl>
                                              <p:pRg st="2" end="2"/>
                                            </p:txEl>
                                          </p:spTgt>
                                        </p:tgtEl>
                                      </p:cBhvr>
                                      <p:to x="100000" y="95000"/>
                                    </p:animScale>
                                    <p:animScale>
                                      <p:cBhvr>
                                        <p:cTn id="20" dur="166" decel="50000">
                                          <p:stCondLst>
                                            <p:cond delay="1834"/>
                                          </p:stCondLst>
                                        </p:cTn>
                                        <p:tgtEl>
                                          <p:spTgt spid="3">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80">
                                          <p:stCondLst>
                                            <p:cond delay="0"/>
                                          </p:stCondLst>
                                        </p:cTn>
                                        <p:tgtEl>
                                          <p:spTgt spid="3">
                                            <p:txEl>
                                              <p:pRg st="3" end="3"/>
                                            </p:txEl>
                                          </p:spTgt>
                                        </p:tgtEl>
                                      </p:cBhvr>
                                    </p:animEffect>
                                    <p:anim calcmode="lin" valueType="num">
                                      <p:cBhvr>
                                        <p:cTn id="2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3" end="3"/>
                                            </p:txEl>
                                          </p:spTgt>
                                        </p:tgtEl>
                                      </p:cBhvr>
                                      <p:to x="100000" y="60000"/>
                                    </p:animScale>
                                    <p:animScale>
                                      <p:cBhvr>
                                        <p:cTn id="32" dur="166" decel="50000">
                                          <p:stCondLst>
                                            <p:cond delay="676"/>
                                          </p:stCondLst>
                                        </p:cTn>
                                        <p:tgtEl>
                                          <p:spTgt spid="3">
                                            <p:txEl>
                                              <p:pRg st="3" end="3"/>
                                            </p:txEl>
                                          </p:spTgt>
                                        </p:tgtEl>
                                      </p:cBhvr>
                                      <p:to x="100000" y="100000"/>
                                    </p:animScale>
                                    <p:animScale>
                                      <p:cBhvr>
                                        <p:cTn id="33" dur="26">
                                          <p:stCondLst>
                                            <p:cond delay="1312"/>
                                          </p:stCondLst>
                                        </p:cTn>
                                        <p:tgtEl>
                                          <p:spTgt spid="3">
                                            <p:txEl>
                                              <p:pRg st="3" end="3"/>
                                            </p:txEl>
                                          </p:spTgt>
                                        </p:tgtEl>
                                      </p:cBhvr>
                                      <p:to x="100000" y="80000"/>
                                    </p:animScale>
                                    <p:animScale>
                                      <p:cBhvr>
                                        <p:cTn id="34" dur="166" decel="50000">
                                          <p:stCondLst>
                                            <p:cond delay="1338"/>
                                          </p:stCondLst>
                                        </p:cTn>
                                        <p:tgtEl>
                                          <p:spTgt spid="3">
                                            <p:txEl>
                                              <p:pRg st="3" end="3"/>
                                            </p:txEl>
                                          </p:spTgt>
                                        </p:tgtEl>
                                      </p:cBhvr>
                                      <p:to x="100000" y="100000"/>
                                    </p:animScale>
                                    <p:animScale>
                                      <p:cBhvr>
                                        <p:cTn id="35" dur="26">
                                          <p:stCondLst>
                                            <p:cond delay="1642"/>
                                          </p:stCondLst>
                                        </p:cTn>
                                        <p:tgtEl>
                                          <p:spTgt spid="3">
                                            <p:txEl>
                                              <p:pRg st="3" end="3"/>
                                            </p:txEl>
                                          </p:spTgt>
                                        </p:tgtEl>
                                      </p:cBhvr>
                                      <p:to x="100000" y="90000"/>
                                    </p:animScale>
                                    <p:animScale>
                                      <p:cBhvr>
                                        <p:cTn id="36" dur="166" decel="50000">
                                          <p:stCondLst>
                                            <p:cond delay="1668"/>
                                          </p:stCondLst>
                                        </p:cTn>
                                        <p:tgtEl>
                                          <p:spTgt spid="3">
                                            <p:txEl>
                                              <p:pRg st="3" end="3"/>
                                            </p:txEl>
                                          </p:spTgt>
                                        </p:tgtEl>
                                      </p:cBhvr>
                                      <p:to x="100000" y="100000"/>
                                    </p:animScale>
                                    <p:animScale>
                                      <p:cBhvr>
                                        <p:cTn id="37" dur="26">
                                          <p:stCondLst>
                                            <p:cond delay="1808"/>
                                          </p:stCondLst>
                                        </p:cTn>
                                        <p:tgtEl>
                                          <p:spTgt spid="3">
                                            <p:txEl>
                                              <p:pRg st="3" end="3"/>
                                            </p:txEl>
                                          </p:spTgt>
                                        </p:tgtEl>
                                      </p:cBhvr>
                                      <p:to x="100000" y="95000"/>
                                    </p:animScale>
                                    <p:animScale>
                                      <p:cBhvr>
                                        <p:cTn id="38" dur="166" decel="50000">
                                          <p:stCondLst>
                                            <p:cond delay="1834"/>
                                          </p:stCondLst>
                                        </p:cTn>
                                        <p:tgtEl>
                                          <p:spTgt spid="3">
                                            <p:txEl>
                                              <p:pRg st="3" end="3"/>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wipe(down)">
                                      <p:cBhvr>
                                        <p:cTn id="43" dur="580">
                                          <p:stCondLst>
                                            <p:cond delay="0"/>
                                          </p:stCondLst>
                                        </p:cTn>
                                        <p:tgtEl>
                                          <p:spTgt spid="3">
                                            <p:txEl>
                                              <p:pRg st="4" end="4"/>
                                            </p:txEl>
                                          </p:spTgt>
                                        </p:tgtEl>
                                      </p:cBhvr>
                                    </p:animEffect>
                                    <p:anim calcmode="lin" valueType="num">
                                      <p:cBhvr>
                                        <p:cTn id="4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4" end="4"/>
                                            </p:txEl>
                                          </p:spTgt>
                                        </p:tgtEl>
                                      </p:cBhvr>
                                      <p:to x="100000" y="60000"/>
                                    </p:animScale>
                                    <p:animScale>
                                      <p:cBhvr>
                                        <p:cTn id="50" dur="166" decel="50000">
                                          <p:stCondLst>
                                            <p:cond delay="676"/>
                                          </p:stCondLst>
                                        </p:cTn>
                                        <p:tgtEl>
                                          <p:spTgt spid="3">
                                            <p:txEl>
                                              <p:pRg st="4" end="4"/>
                                            </p:txEl>
                                          </p:spTgt>
                                        </p:tgtEl>
                                      </p:cBhvr>
                                      <p:to x="100000" y="100000"/>
                                    </p:animScale>
                                    <p:animScale>
                                      <p:cBhvr>
                                        <p:cTn id="51" dur="26">
                                          <p:stCondLst>
                                            <p:cond delay="1312"/>
                                          </p:stCondLst>
                                        </p:cTn>
                                        <p:tgtEl>
                                          <p:spTgt spid="3">
                                            <p:txEl>
                                              <p:pRg st="4" end="4"/>
                                            </p:txEl>
                                          </p:spTgt>
                                        </p:tgtEl>
                                      </p:cBhvr>
                                      <p:to x="100000" y="80000"/>
                                    </p:animScale>
                                    <p:animScale>
                                      <p:cBhvr>
                                        <p:cTn id="52" dur="166" decel="50000">
                                          <p:stCondLst>
                                            <p:cond delay="1338"/>
                                          </p:stCondLst>
                                        </p:cTn>
                                        <p:tgtEl>
                                          <p:spTgt spid="3">
                                            <p:txEl>
                                              <p:pRg st="4" end="4"/>
                                            </p:txEl>
                                          </p:spTgt>
                                        </p:tgtEl>
                                      </p:cBhvr>
                                      <p:to x="100000" y="100000"/>
                                    </p:animScale>
                                    <p:animScale>
                                      <p:cBhvr>
                                        <p:cTn id="53" dur="26">
                                          <p:stCondLst>
                                            <p:cond delay="1642"/>
                                          </p:stCondLst>
                                        </p:cTn>
                                        <p:tgtEl>
                                          <p:spTgt spid="3">
                                            <p:txEl>
                                              <p:pRg st="4" end="4"/>
                                            </p:txEl>
                                          </p:spTgt>
                                        </p:tgtEl>
                                      </p:cBhvr>
                                      <p:to x="100000" y="90000"/>
                                    </p:animScale>
                                    <p:animScale>
                                      <p:cBhvr>
                                        <p:cTn id="54" dur="166" decel="50000">
                                          <p:stCondLst>
                                            <p:cond delay="1668"/>
                                          </p:stCondLst>
                                        </p:cTn>
                                        <p:tgtEl>
                                          <p:spTgt spid="3">
                                            <p:txEl>
                                              <p:pRg st="4" end="4"/>
                                            </p:txEl>
                                          </p:spTgt>
                                        </p:tgtEl>
                                      </p:cBhvr>
                                      <p:to x="100000" y="100000"/>
                                    </p:animScale>
                                    <p:animScale>
                                      <p:cBhvr>
                                        <p:cTn id="55" dur="26">
                                          <p:stCondLst>
                                            <p:cond delay="1808"/>
                                          </p:stCondLst>
                                        </p:cTn>
                                        <p:tgtEl>
                                          <p:spTgt spid="3">
                                            <p:txEl>
                                              <p:pRg st="4" end="4"/>
                                            </p:txEl>
                                          </p:spTgt>
                                        </p:tgtEl>
                                      </p:cBhvr>
                                      <p:to x="100000" y="95000"/>
                                    </p:animScale>
                                    <p:animScale>
                                      <p:cBhvr>
                                        <p:cTn id="56" dur="166" decel="50000">
                                          <p:stCondLst>
                                            <p:cond delay="1834"/>
                                          </p:stCondLst>
                                        </p:cTn>
                                        <p:tgtEl>
                                          <p:spTgt spid="3">
                                            <p:txEl>
                                              <p:pRg st="4" end="4"/>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5" end="5"/>
                                            </p:txEl>
                                          </p:spTgt>
                                        </p:tgtEl>
                                        <p:attrNameLst>
                                          <p:attrName>style.visibility</p:attrName>
                                        </p:attrNameLst>
                                      </p:cBhvr>
                                      <p:to>
                                        <p:strVal val="visible"/>
                                      </p:to>
                                    </p:set>
                                    <p:animEffect transition="in" filter="wipe(down)">
                                      <p:cBhvr>
                                        <p:cTn id="61" dur="580">
                                          <p:stCondLst>
                                            <p:cond delay="0"/>
                                          </p:stCondLst>
                                        </p:cTn>
                                        <p:tgtEl>
                                          <p:spTgt spid="3">
                                            <p:txEl>
                                              <p:pRg st="5" end="5"/>
                                            </p:txEl>
                                          </p:spTgt>
                                        </p:tgtEl>
                                      </p:cBhvr>
                                    </p:animEffect>
                                    <p:anim calcmode="lin" valueType="num">
                                      <p:cBhvr>
                                        <p:cTn id="62"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5" end="5"/>
                                            </p:txEl>
                                          </p:spTgt>
                                        </p:tgtEl>
                                      </p:cBhvr>
                                      <p:to x="100000" y="60000"/>
                                    </p:animScale>
                                    <p:animScale>
                                      <p:cBhvr>
                                        <p:cTn id="68" dur="166" decel="50000">
                                          <p:stCondLst>
                                            <p:cond delay="676"/>
                                          </p:stCondLst>
                                        </p:cTn>
                                        <p:tgtEl>
                                          <p:spTgt spid="3">
                                            <p:txEl>
                                              <p:pRg st="5" end="5"/>
                                            </p:txEl>
                                          </p:spTgt>
                                        </p:tgtEl>
                                      </p:cBhvr>
                                      <p:to x="100000" y="100000"/>
                                    </p:animScale>
                                    <p:animScale>
                                      <p:cBhvr>
                                        <p:cTn id="69" dur="26">
                                          <p:stCondLst>
                                            <p:cond delay="1312"/>
                                          </p:stCondLst>
                                        </p:cTn>
                                        <p:tgtEl>
                                          <p:spTgt spid="3">
                                            <p:txEl>
                                              <p:pRg st="5" end="5"/>
                                            </p:txEl>
                                          </p:spTgt>
                                        </p:tgtEl>
                                      </p:cBhvr>
                                      <p:to x="100000" y="80000"/>
                                    </p:animScale>
                                    <p:animScale>
                                      <p:cBhvr>
                                        <p:cTn id="70" dur="166" decel="50000">
                                          <p:stCondLst>
                                            <p:cond delay="1338"/>
                                          </p:stCondLst>
                                        </p:cTn>
                                        <p:tgtEl>
                                          <p:spTgt spid="3">
                                            <p:txEl>
                                              <p:pRg st="5" end="5"/>
                                            </p:txEl>
                                          </p:spTgt>
                                        </p:tgtEl>
                                      </p:cBhvr>
                                      <p:to x="100000" y="100000"/>
                                    </p:animScale>
                                    <p:animScale>
                                      <p:cBhvr>
                                        <p:cTn id="71" dur="26">
                                          <p:stCondLst>
                                            <p:cond delay="1642"/>
                                          </p:stCondLst>
                                        </p:cTn>
                                        <p:tgtEl>
                                          <p:spTgt spid="3">
                                            <p:txEl>
                                              <p:pRg st="5" end="5"/>
                                            </p:txEl>
                                          </p:spTgt>
                                        </p:tgtEl>
                                      </p:cBhvr>
                                      <p:to x="100000" y="90000"/>
                                    </p:animScale>
                                    <p:animScale>
                                      <p:cBhvr>
                                        <p:cTn id="72" dur="166" decel="50000">
                                          <p:stCondLst>
                                            <p:cond delay="1668"/>
                                          </p:stCondLst>
                                        </p:cTn>
                                        <p:tgtEl>
                                          <p:spTgt spid="3">
                                            <p:txEl>
                                              <p:pRg st="5" end="5"/>
                                            </p:txEl>
                                          </p:spTgt>
                                        </p:tgtEl>
                                      </p:cBhvr>
                                      <p:to x="100000" y="100000"/>
                                    </p:animScale>
                                    <p:animScale>
                                      <p:cBhvr>
                                        <p:cTn id="73" dur="26">
                                          <p:stCondLst>
                                            <p:cond delay="1808"/>
                                          </p:stCondLst>
                                        </p:cTn>
                                        <p:tgtEl>
                                          <p:spTgt spid="3">
                                            <p:txEl>
                                              <p:pRg st="5" end="5"/>
                                            </p:txEl>
                                          </p:spTgt>
                                        </p:tgtEl>
                                      </p:cBhvr>
                                      <p:to x="100000" y="95000"/>
                                    </p:animScale>
                                    <p:animScale>
                                      <p:cBhvr>
                                        <p:cTn id="74"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Medical Care For Gender Dysphoria</a:t>
            </a:r>
          </a:p>
        </p:txBody>
      </p:sp>
      <p:sp>
        <p:nvSpPr>
          <p:cNvPr id="3" name="Text Placeholder 2"/>
          <p:cNvSpPr>
            <a:spLocks noGrp="1"/>
          </p:cNvSpPr>
          <p:nvPr>
            <p:ph type="body" idx="1"/>
          </p:nvPr>
        </p:nvSpPr>
        <p:spPr/>
        <p:txBody>
          <a:bodyPr/>
          <a:lstStyle/>
          <a:p>
            <a:r>
              <a:rPr lang="en-US" dirty="0"/>
              <a:t>ADULTS</a:t>
            </a:r>
          </a:p>
        </p:txBody>
      </p:sp>
      <p:sp>
        <p:nvSpPr>
          <p:cNvPr id="4" name="Content Placeholder 3"/>
          <p:cNvSpPr>
            <a:spLocks noGrp="1"/>
          </p:cNvSpPr>
          <p:nvPr>
            <p:ph sz="half" idx="2"/>
          </p:nvPr>
        </p:nvSpPr>
        <p:spPr/>
        <p:txBody>
          <a:bodyPr/>
          <a:lstStyle/>
          <a:p>
            <a:r>
              <a:rPr lang="en-US" dirty="0"/>
              <a:t>Informed consent model </a:t>
            </a:r>
          </a:p>
          <a:p>
            <a:r>
              <a:rPr lang="en-US" dirty="0"/>
              <a:t>Focus on understanding of embodiment goals and understanding of treatment</a:t>
            </a:r>
          </a:p>
          <a:p>
            <a:r>
              <a:rPr lang="en-US" dirty="0"/>
              <a:t>Further assessment recommended if co-occurring conditions exist that could get in the way of treatment</a:t>
            </a:r>
          </a:p>
        </p:txBody>
      </p:sp>
      <p:sp>
        <p:nvSpPr>
          <p:cNvPr id="5" name="Text Placeholder 4"/>
          <p:cNvSpPr>
            <a:spLocks noGrp="1"/>
          </p:cNvSpPr>
          <p:nvPr>
            <p:ph type="body" sz="quarter" idx="3"/>
          </p:nvPr>
        </p:nvSpPr>
        <p:spPr/>
        <p:txBody>
          <a:bodyPr/>
          <a:lstStyle/>
          <a:p>
            <a:r>
              <a:rPr lang="en-US" dirty="0"/>
              <a:t>YOUTH</a:t>
            </a:r>
          </a:p>
        </p:txBody>
      </p:sp>
      <p:sp>
        <p:nvSpPr>
          <p:cNvPr id="6" name="Content Placeholder 5"/>
          <p:cNvSpPr>
            <a:spLocks noGrp="1"/>
          </p:cNvSpPr>
          <p:nvPr>
            <p:ph sz="quarter" idx="4"/>
          </p:nvPr>
        </p:nvSpPr>
        <p:spPr>
          <a:xfrm>
            <a:off x="6193368" y="2174875"/>
            <a:ext cx="5735873" cy="3951288"/>
          </a:xfrm>
        </p:spPr>
        <p:txBody>
          <a:bodyPr/>
          <a:lstStyle/>
          <a:p>
            <a:r>
              <a:rPr lang="en-US" dirty="0"/>
              <a:t>Must complete extensive evaluation</a:t>
            </a:r>
          </a:p>
          <a:p>
            <a:r>
              <a:rPr lang="en-US" dirty="0"/>
              <a:t>Must have other </a:t>
            </a:r>
            <a:r>
              <a:rPr lang="en-US" dirty="0" smtClean="0"/>
              <a:t>conditions addressed</a:t>
            </a:r>
            <a:endParaRPr lang="en-US" dirty="0"/>
          </a:p>
          <a:p>
            <a:r>
              <a:rPr lang="en-US" dirty="0"/>
              <a:t>Must evaluate many factors:</a:t>
            </a:r>
          </a:p>
          <a:p>
            <a:pPr lvl="1"/>
            <a:r>
              <a:rPr lang="en-US" dirty="0"/>
              <a:t>Trauma, body image issues, social impacts, neurodiversity, cognitive and emotional maturity, parental functioning, co-occurring mental and medical conditions, stability of identity experience, etc.</a:t>
            </a:r>
          </a:p>
        </p:txBody>
      </p:sp>
      <p:sp>
        <p:nvSpPr>
          <p:cNvPr id="7" name="TextBox 6"/>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40</a:t>
            </a:r>
            <a:endParaRPr lang="en-US" sz="2800" dirty="0">
              <a:solidFill>
                <a:srgbClr val="00B050"/>
              </a:solidFill>
            </a:endParaRPr>
          </a:p>
        </p:txBody>
      </p:sp>
    </p:spTree>
    <p:extLst>
      <p:ext uri="{BB962C8B-B14F-4D97-AF65-F5344CB8AC3E}">
        <p14:creationId xmlns:p14="http://schemas.microsoft.com/office/powerpoint/2010/main" val="396039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1000"/>
                                        <p:tgtEl>
                                          <p:spTgt spid="4">
                                            <p:txEl>
                                              <p:pRg st="2" end="2"/>
                                            </p:txEl>
                                          </p:spTgt>
                                        </p:tgtEl>
                                      </p:cBhvr>
                                    </p:animEffect>
                                    <p:anim calcmode="lin" valueType="num">
                                      <p:cBhvr>
                                        <p:cTn id="3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1000"/>
                                        <p:tgtEl>
                                          <p:spTgt spid="6">
                                            <p:txEl>
                                              <p:pRg st="2" end="2"/>
                                            </p:txEl>
                                          </p:spTgt>
                                        </p:tgtEl>
                                      </p:cBhvr>
                                    </p:animEffect>
                                    <p:anim calcmode="lin" valueType="num">
                                      <p:cBhvr>
                                        <p:cTn id="4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1000"/>
                                        <p:tgtEl>
                                          <p:spTgt spid="6">
                                            <p:txEl>
                                              <p:pRg st="3" end="3"/>
                                            </p:txEl>
                                          </p:spTgt>
                                        </p:tgtEl>
                                      </p:cBhvr>
                                    </p:animEffect>
                                    <p:anim calcmode="lin" valueType="num">
                                      <p:cBhvr>
                                        <p:cTn id="4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8900" y="0"/>
            <a:ext cx="4648200" cy="6847236"/>
          </a:xfrm>
          <a:prstGeom prst="rect">
            <a:avLst/>
          </a:prstGeom>
        </p:spPr>
      </p:pic>
      <p:sp>
        <p:nvSpPr>
          <p:cNvPr id="4" name="TextBox 3"/>
          <p:cNvSpPr txBox="1"/>
          <p:nvPr/>
        </p:nvSpPr>
        <p:spPr>
          <a:xfrm>
            <a:off x="4737100" y="0"/>
            <a:ext cx="7315200" cy="6955750"/>
          </a:xfrm>
          <a:prstGeom prst="rect">
            <a:avLst/>
          </a:prstGeom>
          <a:noFill/>
        </p:spPr>
        <p:txBody>
          <a:bodyPr wrap="square" rtlCol="0">
            <a:spAutoFit/>
          </a:bodyPr>
          <a:lstStyle/>
          <a:p>
            <a:r>
              <a:rPr lang="en-US" sz="4400" b="1" dirty="0" smtClean="0"/>
              <a:t>Puberty blocking:</a:t>
            </a:r>
          </a:p>
          <a:p>
            <a:endParaRPr lang="en-US" dirty="0"/>
          </a:p>
          <a:p>
            <a:pPr marL="285750" indent="-285750">
              <a:buFont typeface="Arial" panose="020B0604020202020204" pitchFamily="34" charset="0"/>
              <a:buChar char="•"/>
            </a:pPr>
            <a:r>
              <a:rPr lang="en-US" sz="2400" dirty="0"/>
              <a:t>I</a:t>
            </a:r>
            <a:r>
              <a:rPr lang="en-US" sz="2400" dirty="0" smtClean="0"/>
              <a:t>s a way of producing a steady stream of </a:t>
            </a:r>
            <a:r>
              <a:rPr lang="en-US" sz="2400" dirty="0" err="1" smtClean="0"/>
              <a:t>GnRH</a:t>
            </a:r>
            <a:r>
              <a:rPr lang="en-US" sz="2400" dirty="0" smtClean="0"/>
              <a:t>, similar to what is produced in the hypothalamus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Has been used safely in patients with precocious puberty since the 1980’s, with FDA approval in 1993.</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We have lots of data to suggest that bone health into adulthood is not significantly effected, if guidelines are followed.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Although we don’t know everything, risks have been greatly exaggerated, even in journal articles. </a:t>
            </a:r>
          </a:p>
          <a:p>
            <a:endParaRPr lang="en-US" dirty="0"/>
          </a:p>
          <a:p>
            <a:endParaRPr lang="en-US" dirty="0" smtClean="0"/>
          </a:p>
          <a:p>
            <a:endParaRPr lang="en-US" dirty="0"/>
          </a:p>
          <a:p>
            <a:endParaRPr lang="en-US" dirty="0"/>
          </a:p>
        </p:txBody>
      </p:sp>
      <p:sp>
        <p:nvSpPr>
          <p:cNvPr id="5" name="TextBox 4"/>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41</a:t>
            </a:r>
            <a:endParaRPr lang="en-US" sz="2800" dirty="0">
              <a:solidFill>
                <a:srgbClr val="00B050"/>
              </a:solidFill>
            </a:endParaRPr>
          </a:p>
        </p:txBody>
      </p:sp>
    </p:spTree>
    <p:extLst>
      <p:ext uri="{BB962C8B-B14F-4D97-AF65-F5344CB8AC3E}">
        <p14:creationId xmlns:p14="http://schemas.microsoft.com/office/powerpoint/2010/main" val="369508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fade">
                                      <p:cBhvr>
                                        <p:cTn id="28" dur="1000"/>
                                        <p:tgtEl>
                                          <p:spTgt spid="4">
                                            <p:txEl>
                                              <p:pRg st="8" end="8"/>
                                            </p:txEl>
                                          </p:spTgt>
                                        </p:tgtEl>
                                      </p:cBhvr>
                                    </p:animEffect>
                                    <p:anim calcmode="lin" valueType="num">
                                      <p:cBhvr>
                                        <p:cTn id="29"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Quick Tour of Procedures</a:t>
            </a:r>
          </a:p>
        </p:txBody>
      </p:sp>
      <p:sp>
        <p:nvSpPr>
          <p:cNvPr id="3" name="Content Placeholder 2"/>
          <p:cNvSpPr>
            <a:spLocks noGrp="1"/>
          </p:cNvSpPr>
          <p:nvPr>
            <p:ph idx="1"/>
          </p:nvPr>
        </p:nvSpPr>
        <p:spPr>
          <a:xfrm>
            <a:off x="369651" y="1201784"/>
            <a:ext cx="11517549" cy="4924380"/>
          </a:xfrm>
        </p:spPr>
        <p:txBody>
          <a:bodyPr>
            <a:normAutofit/>
          </a:bodyPr>
          <a:lstStyle/>
          <a:p>
            <a:endParaRPr lang="en-US" dirty="0"/>
          </a:p>
          <a:p>
            <a:r>
              <a:rPr lang="en-US" b="1" dirty="0"/>
              <a:t>Puberty blocking (example: </a:t>
            </a:r>
            <a:r>
              <a:rPr lang="en-US" b="1" dirty="0" err="1"/>
              <a:t>triptulorine</a:t>
            </a:r>
            <a:r>
              <a:rPr lang="en-US" b="1" dirty="0"/>
              <a:t>)</a:t>
            </a:r>
          </a:p>
          <a:p>
            <a:pPr marL="0" indent="0">
              <a:buNone/>
            </a:pPr>
            <a:r>
              <a:rPr lang="en-US" dirty="0"/>
              <a:t>	- Must have entered puberty (Tanner Stage II)</a:t>
            </a:r>
          </a:p>
          <a:p>
            <a:pPr marL="0" indent="0">
              <a:buNone/>
            </a:pPr>
            <a:r>
              <a:rPr lang="en-US" dirty="0"/>
              <a:t>	- Must have extended history of gender incongruity</a:t>
            </a:r>
          </a:p>
          <a:p>
            <a:pPr marL="0" indent="0">
              <a:buNone/>
            </a:pPr>
            <a:r>
              <a:rPr lang="en-US" dirty="0"/>
              <a:t>	- Must have bio-psycho-social evaluation </a:t>
            </a:r>
          </a:p>
          <a:p>
            <a:pPr marL="0" indent="0">
              <a:buNone/>
            </a:pPr>
            <a:r>
              <a:rPr lang="en-US" dirty="0"/>
              <a:t>	- Must have parental consent</a:t>
            </a:r>
          </a:p>
          <a:p>
            <a:pPr marL="0" indent="0">
              <a:buNone/>
            </a:pPr>
            <a:r>
              <a:rPr lang="en-US" dirty="0"/>
              <a:t>	- Fully reversible </a:t>
            </a:r>
          </a:p>
          <a:p>
            <a:pPr marL="0" indent="0">
              <a:buNone/>
            </a:pPr>
            <a:r>
              <a:rPr lang="en-US" dirty="0"/>
              <a:t>	- Minimal risks, if discontinued within a few year</a:t>
            </a:r>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42</a:t>
            </a:r>
            <a:endParaRPr lang="en-US" sz="2800" dirty="0">
              <a:solidFill>
                <a:srgbClr val="00B050"/>
              </a:solidFill>
            </a:endParaRPr>
          </a:p>
        </p:txBody>
      </p:sp>
    </p:spTree>
    <p:extLst>
      <p:ext uri="{BB962C8B-B14F-4D97-AF65-F5344CB8AC3E}">
        <p14:creationId xmlns:p14="http://schemas.microsoft.com/office/powerpoint/2010/main" val="71528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Masculinizing Hormone Treatment</a:t>
            </a:r>
          </a:p>
        </p:txBody>
      </p:sp>
      <p:sp>
        <p:nvSpPr>
          <p:cNvPr id="3" name="Content Placeholder 2"/>
          <p:cNvSpPr>
            <a:spLocks noGrp="1"/>
          </p:cNvSpPr>
          <p:nvPr>
            <p:ph idx="1"/>
          </p:nvPr>
        </p:nvSpPr>
        <p:spPr>
          <a:xfrm>
            <a:off x="111317" y="1201784"/>
            <a:ext cx="11998519" cy="4924380"/>
          </a:xfrm>
        </p:spPr>
        <p:txBody>
          <a:bodyPr>
            <a:normAutofit/>
          </a:bodyPr>
          <a:lstStyle/>
          <a:p>
            <a:pPr marL="0" indent="0">
              <a:buNone/>
            </a:pPr>
            <a:endParaRPr lang="en-US" dirty="0"/>
          </a:p>
          <a:p>
            <a:pPr marL="0" indent="0">
              <a:buNone/>
            </a:pPr>
            <a:r>
              <a:rPr lang="en-US" dirty="0"/>
              <a:t> </a:t>
            </a:r>
          </a:p>
        </p:txBody>
      </p:sp>
      <p:pic>
        <p:nvPicPr>
          <p:cNvPr id="4" name="Picture 3"/>
          <p:cNvPicPr>
            <a:picLocks noChangeAspect="1"/>
          </p:cNvPicPr>
          <p:nvPr/>
        </p:nvPicPr>
        <p:blipFill>
          <a:blip r:embed="rId2"/>
          <a:stretch>
            <a:fillRect/>
          </a:stretch>
        </p:blipFill>
        <p:spPr>
          <a:xfrm>
            <a:off x="946205" y="1138005"/>
            <a:ext cx="9867569" cy="5207422"/>
          </a:xfrm>
          <a:prstGeom prst="rect">
            <a:avLst/>
          </a:prstGeom>
        </p:spPr>
      </p:pic>
      <p:sp>
        <p:nvSpPr>
          <p:cNvPr id="5" name="TextBox 4"/>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43</a:t>
            </a:r>
            <a:endParaRPr lang="en-US" sz="2800" dirty="0">
              <a:solidFill>
                <a:srgbClr val="00B050"/>
              </a:solidFill>
            </a:endParaRPr>
          </a:p>
        </p:txBody>
      </p:sp>
    </p:spTree>
    <p:extLst>
      <p:ext uri="{BB962C8B-B14F-4D97-AF65-F5344CB8AC3E}">
        <p14:creationId xmlns:p14="http://schemas.microsoft.com/office/powerpoint/2010/main" val="11265866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Feminizing Hormone Treatment</a:t>
            </a:r>
          </a:p>
        </p:txBody>
      </p:sp>
      <p:sp>
        <p:nvSpPr>
          <p:cNvPr id="3" name="Content Placeholder 2"/>
          <p:cNvSpPr>
            <a:spLocks noGrp="1"/>
          </p:cNvSpPr>
          <p:nvPr>
            <p:ph idx="1"/>
          </p:nvPr>
        </p:nvSpPr>
        <p:spPr>
          <a:xfrm>
            <a:off x="111317" y="1201784"/>
            <a:ext cx="11998519" cy="4924380"/>
          </a:xfrm>
        </p:spPr>
        <p:txBody>
          <a:bodyPr>
            <a:normAutofit/>
          </a:bodyPr>
          <a:lstStyle/>
          <a:p>
            <a:pPr marL="0" indent="0">
              <a:buNone/>
            </a:pPr>
            <a:endParaRPr lang="en-US" dirty="0"/>
          </a:p>
          <a:p>
            <a:pPr marL="0" indent="0">
              <a:buNone/>
            </a:pPr>
            <a:r>
              <a:rPr lang="en-US" dirty="0"/>
              <a:t> </a:t>
            </a:r>
          </a:p>
        </p:txBody>
      </p:sp>
      <p:pic>
        <p:nvPicPr>
          <p:cNvPr id="5" name="Picture 4"/>
          <p:cNvPicPr>
            <a:picLocks noChangeAspect="1"/>
          </p:cNvPicPr>
          <p:nvPr/>
        </p:nvPicPr>
        <p:blipFill>
          <a:blip r:embed="rId2"/>
          <a:stretch>
            <a:fillRect/>
          </a:stretch>
        </p:blipFill>
        <p:spPr>
          <a:xfrm>
            <a:off x="1941392" y="1112757"/>
            <a:ext cx="6603151" cy="5102434"/>
          </a:xfrm>
          <a:prstGeom prst="rect">
            <a:avLst/>
          </a:prstGeom>
        </p:spPr>
      </p:pic>
      <p:sp>
        <p:nvSpPr>
          <p:cNvPr id="6" name="TextBox 5"/>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44</a:t>
            </a:r>
            <a:endParaRPr lang="en-US" sz="2800" dirty="0">
              <a:solidFill>
                <a:srgbClr val="00B050"/>
              </a:solidFill>
            </a:endParaRPr>
          </a:p>
        </p:txBody>
      </p:sp>
    </p:spTree>
    <p:extLst>
      <p:ext uri="{BB962C8B-B14F-4D97-AF65-F5344CB8AC3E}">
        <p14:creationId xmlns:p14="http://schemas.microsoft.com/office/powerpoint/2010/main" val="12089047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Challenges for Youth Care</a:t>
            </a:r>
          </a:p>
        </p:txBody>
      </p:sp>
      <p:sp>
        <p:nvSpPr>
          <p:cNvPr id="3" name="Content Placeholder 2"/>
          <p:cNvSpPr>
            <a:spLocks noGrp="1"/>
          </p:cNvSpPr>
          <p:nvPr>
            <p:ph idx="1"/>
          </p:nvPr>
        </p:nvSpPr>
        <p:spPr>
          <a:xfrm>
            <a:off x="609600" y="1417638"/>
            <a:ext cx="10972800" cy="4931846"/>
          </a:xfrm>
        </p:spPr>
        <p:txBody>
          <a:bodyPr>
            <a:normAutofit fontScale="92500" lnSpcReduction="20000"/>
          </a:bodyPr>
          <a:lstStyle/>
          <a:p>
            <a:r>
              <a:rPr lang="en-US" dirty="0"/>
              <a:t>There is significant evidence that youth with gender dysphoria suffer greatly.</a:t>
            </a:r>
          </a:p>
          <a:p>
            <a:r>
              <a:rPr lang="en-US" dirty="0"/>
              <a:t>There is significant evidence that many youth benefit greatly from early medical intervention.</a:t>
            </a:r>
          </a:p>
          <a:p>
            <a:r>
              <a:rPr lang="en-US" dirty="0"/>
              <a:t>Most compelling evidence of efficacy is </a:t>
            </a:r>
            <a:r>
              <a:rPr lang="en-US" dirty="0" smtClean="0"/>
              <a:t>for </a:t>
            </a:r>
            <a:r>
              <a:rPr lang="en-US" dirty="0"/>
              <a:t>individuals who were gender diverse early in life. </a:t>
            </a:r>
          </a:p>
          <a:p>
            <a:r>
              <a:rPr lang="en-US" dirty="0"/>
              <a:t>While not as well </a:t>
            </a:r>
            <a:r>
              <a:rPr lang="en-US" dirty="0" smtClean="0"/>
              <a:t>documented, </a:t>
            </a:r>
            <a:r>
              <a:rPr lang="en-US" dirty="0"/>
              <a:t>we know that later emergence of gender dysphoria is one experience that does respond well to treatment. </a:t>
            </a:r>
          </a:p>
          <a:p>
            <a:r>
              <a:rPr lang="en-US" dirty="0"/>
              <a:t>We have no way of knowing who will desist and who will maintain their embodiment goals (may be different from identity</a:t>
            </a:r>
            <a:r>
              <a:rPr lang="en-US" dirty="0" smtClean="0"/>
              <a:t>), but this is </a:t>
            </a:r>
            <a:r>
              <a:rPr lang="en-US" dirty="0" smtClean="0"/>
              <a:t>rare</a:t>
            </a:r>
            <a:r>
              <a:rPr lang="en-US" dirty="0" smtClean="0"/>
              <a:t>. </a:t>
            </a:r>
            <a:endParaRPr lang="en-US" dirty="0"/>
          </a:p>
          <a:p>
            <a:endParaRPr lang="en-US"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45</a:t>
            </a:r>
            <a:endParaRPr lang="en-US" sz="2800" dirty="0">
              <a:solidFill>
                <a:srgbClr val="00B050"/>
              </a:solidFill>
            </a:endParaRPr>
          </a:p>
        </p:txBody>
      </p:sp>
    </p:spTree>
    <p:extLst>
      <p:ext uri="{BB962C8B-B14F-4D97-AF65-F5344CB8AC3E}">
        <p14:creationId xmlns:p14="http://schemas.microsoft.com/office/powerpoint/2010/main" val="221946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Personal Exercise</a:t>
            </a:r>
            <a:endParaRPr lang="en-US" b="1" dirty="0"/>
          </a:p>
        </p:txBody>
      </p:sp>
      <p:sp>
        <p:nvSpPr>
          <p:cNvPr id="3" name="Content Placeholder 2"/>
          <p:cNvSpPr>
            <a:spLocks noGrp="1"/>
          </p:cNvSpPr>
          <p:nvPr>
            <p:ph idx="1"/>
          </p:nvPr>
        </p:nvSpPr>
        <p:spPr/>
        <p:txBody>
          <a:bodyPr/>
          <a:lstStyle/>
          <a:p>
            <a:r>
              <a:rPr lang="en-US" dirty="0" smtClean="0"/>
              <a:t>What kind of a boy, girl, or other gender were you when you were 14 years old?</a:t>
            </a:r>
          </a:p>
          <a:p>
            <a:r>
              <a:rPr lang="en-US" dirty="0" smtClean="0"/>
              <a:t>As you have developed, what has changed and what has remained the same?</a:t>
            </a:r>
          </a:p>
          <a:p>
            <a:r>
              <a:rPr lang="en-US" dirty="0" smtClean="0"/>
              <a:t>Has the way that you present your gender to the world changed over time?</a:t>
            </a:r>
          </a:p>
          <a:p>
            <a:r>
              <a:rPr lang="en-US" dirty="0" smtClean="0"/>
              <a:t>ARE YOU STILL THE SAME GENDER YOU WERE AT 14 YEARS OLD?</a:t>
            </a:r>
            <a:endParaRPr lang="en-US"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3</a:t>
            </a:r>
            <a:endParaRPr lang="en-US" sz="2800" dirty="0">
              <a:solidFill>
                <a:srgbClr val="00B050"/>
              </a:solidFill>
            </a:endParaRPr>
          </a:p>
        </p:txBody>
      </p:sp>
    </p:spTree>
    <p:extLst>
      <p:ext uri="{BB962C8B-B14F-4D97-AF65-F5344CB8AC3E}">
        <p14:creationId xmlns:p14="http://schemas.microsoft.com/office/powerpoint/2010/main" val="5268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788276"/>
          </a:xfrm>
        </p:spPr>
        <p:txBody>
          <a:bodyPr/>
          <a:lstStyle/>
          <a:p>
            <a:r>
              <a:rPr lang="en-US" b="1" dirty="0"/>
              <a:t>Challenges for Youth Care</a:t>
            </a:r>
          </a:p>
        </p:txBody>
      </p:sp>
      <p:sp>
        <p:nvSpPr>
          <p:cNvPr id="3" name="Content Placeholder 2"/>
          <p:cNvSpPr>
            <a:spLocks noGrp="1"/>
          </p:cNvSpPr>
          <p:nvPr>
            <p:ph idx="1"/>
          </p:nvPr>
        </p:nvSpPr>
        <p:spPr>
          <a:xfrm>
            <a:off x="609600" y="704193"/>
            <a:ext cx="10972800" cy="6153807"/>
          </a:xfrm>
        </p:spPr>
        <p:txBody>
          <a:bodyPr>
            <a:normAutofit fontScale="70000" lnSpcReduction="20000"/>
          </a:bodyPr>
          <a:lstStyle/>
          <a:p>
            <a:r>
              <a:rPr lang="en-US" dirty="0"/>
              <a:t>Retransition literature is hard to generalize to particular clinical situations (probably somewhere between 1 to 6%) because studies can include many situations that are quite different from each </a:t>
            </a:r>
            <a:r>
              <a:rPr lang="en-US" dirty="0" smtClean="0"/>
              <a:t>other, changes in treatment plan can come from a variety of experiences:</a:t>
            </a:r>
            <a:endParaRPr lang="en-US" dirty="0"/>
          </a:p>
          <a:p>
            <a:pPr lvl="1"/>
            <a:r>
              <a:rPr lang="en-US" dirty="0"/>
              <a:t>Social pressures </a:t>
            </a:r>
          </a:p>
          <a:p>
            <a:pPr lvl="1"/>
            <a:r>
              <a:rPr lang="en-US" dirty="0"/>
              <a:t>Effects of treatment not anticipated</a:t>
            </a:r>
          </a:p>
          <a:p>
            <a:pPr lvl="1"/>
            <a:r>
              <a:rPr lang="en-US" dirty="0"/>
              <a:t>Change in embodiment goals</a:t>
            </a:r>
          </a:p>
          <a:p>
            <a:pPr lvl="1"/>
            <a:r>
              <a:rPr lang="en-US" dirty="0"/>
              <a:t>Change in identity experience</a:t>
            </a:r>
          </a:p>
          <a:p>
            <a:pPr lvl="1"/>
            <a:r>
              <a:rPr lang="en-US" dirty="0" smtClean="0"/>
              <a:t>“Was </a:t>
            </a:r>
            <a:r>
              <a:rPr lang="en-US" dirty="0"/>
              <a:t>never my identity experience</a:t>
            </a:r>
            <a:r>
              <a:rPr lang="en-US" dirty="0" smtClean="0"/>
              <a:t>” – </a:t>
            </a:r>
            <a:r>
              <a:rPr lang="en-US" dirty="0"/>
              <a:t>very rare</a:t>
            </a:r>
          </a:p>
          <a:p>
            <a:pPr lvl="1"/>
            <a:endParaRPr lang="en-US" dirty="0"/>
          </a:p>
          <a:p>
            <a:r>
              <a:rPr lang="en-US" dirty="0"/>
              <a:t>Polarization and politicization of this issue has created dissonance and sometimes “the fight” can become the driving issue and obscure the possibility of other interventions</a:t>
            </a:r>
          </a:p>
          <a:p>
            <a:endParaRPr lang="en-US" dirty="0"/>
          </a:p>
          <a:p>
            <a:r>
              <a:rPr lang="en-US" b="1" dirty="0"/>
              <a:t>OVERALL GOAL IN EVALUATIONS FOR MEDICAL CARE: </a:t>
            </a:r>
            <a:r>
              <a:rPr lang="en-US" dirty="0"/>
              <a:t>Provide information to family and youth about the possible risks and benefits of starting care</a:t>
            </a:r>
            <a:r>
              <a:rPr lang="en-US" dirty="0" smtClean="0"/>
              <a:t>.</a:t>
            </a:r>
          </a:p>
          <a:p>
            <a:endParaRPr lang="en-US" dirty="0"/>
          </a:p>
          <a:p>
            <a:r>
              <a:rPr lang="en-US" dirty="0" smtClean="0">
                <a:solidFill>
                  <a:schemeClr val="accent2">
                    <a:lumMod val="75000"/>
                    <a:lumOff val="25000"/>
                  </a:schemeClr>
                </a:solidFill>
              </a:rPr>
              <a:t>Doing nothing is not a neutral choice. Going through an incongruent puberty can have devastating consequences. </a:t>
            </a:r>
            <a:endParaRPr lang="en-US" dirty="0">
              <a:solidFill>
                <a:schemeClr val="accent2">
                  <a:lumMod val="75000"/>
                  <a:lumOff val="25000"/>
                </a:schemeClr>
              </a:solidFill>
            </a:endParaRPr>
          </a:p>
          <a:p>
            <a:endParaRPr lang="en-US"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46</a:t>
            </a:r>
            <a:endParaRPr lang="en-US" sz="2800" dirty="0">
              <a:solidFill>
                <a:srgbClr val="00B050"/>
              </a:solidFill>
            </a:endParaRPr>
          </a:p>
        </p:txBody>
      </p:sp>
    </p:spTree>
    <p:extLst>
      <p:ext uri="{BB962C8B-B14F-4D97-AF65-F5344CB8AC3E}">
        <p14:creationId xmlns:p14="http://schemas.microsoft.com/office/powerpoint/2010/main" val="370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circle(in)">
                                      <p:cBhvr>
                                        <p:cTn id="37" dur="20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iterate type="lt">
                                    <p:tmPct val="0"/>
                                  </p:iterate>
                                  <p:childTnLst>
                                    <p:set>
                                      <p:cBhvr>
                                        <p:cTn id="41" dur="1" fill="hold">
                                          <p:stCondLst>
                                            <p:cond delay="0"/>
                                          </p:stCondLst>
                                        </p:cTn>
                                        <p:tgtEl>
                                          <p:spTgt spid="3">
                                            <p:txEl>
                                              <p:pRg st="11" end="11"/>
                                            </p:txEl>
                                          </p:spTgt>
                                        </p:tgtEl>
                                        <p:attrNameLst>
                                          <p:attrName>style.visibility</p:attrName>
                                        </p:attrNameLst>
                                      </p:cBhvr>
                                      <p:to>
                                        <p:strVal val="visible"/>
                                      </p:to>
                                    </p:set>
                                    <p:anim calcmode="lin" valueType="num">
                                      <p:cBhvr>
                                        <p:cTn id="42" dur="1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11" end="11"/>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11" end="11"/>
                                            </p:txEl>
                                          </p:spTgt>
                                        </p:tgtEl>
                                        <p:attrNameLst>
                                          <p:attrName>style.rotation</p:attrName>
                                        </p:attrNameLst>
                                      </p:cBhvr>
                                      <p:tavLst>
                                        <p:tav tm="0">
                                          <p:val>
                                            <p:fltVal val="90"/>
                                          </p:val>
                                        </p:tav>
                                        <p:tav tm="100000">
                                          <p:val>
                                            <p:fltVal val="0"/>
                                          </p:val>
                                        </p:tav>
                                      </p:tavLst>
                                    </p:anim>
                                    <p:animEffect transition="in" filter="fade">
                                      <p:cBhvr>
                                        <p:cTn id="45" dur="1000"/>
                                        <p:tgtEl>
                                          <p:spTgt spid="3">
                                            <p:txEl>
                                              <p:pRg st="11" end="11"/>
                                            </p:txEl>
                                          </p:spTgt>
                                        </p:tgtEl>
                                      </p:cBhvr>
                                    </p:animEffect>
                                  </p:childTnLst>
                                </p:cTn>
                              </p:par>
                            </p:childTnLst>
                          </p:cTn>
                        </p:par>
                        <p:par>
                          <p:cTn id="46" fill="hold">
                            <p:stCondLst>
                              <p:cond delay="1000"/>
                            </p:stCondLst>
                            <p:childTnLst>
                              <p:par>
                                <p:cTn id="47" presetID="15" presetClass="emph" presetSubtype="0" nodeType="afterEffect">
                                  <p:stCondLst>
                                    <p:cond delay="0"/>
                                  </p:stCondLst>
                                  <p:endCondLst>
                                    <p:cond evt="onNext" delay="0">
                                      <p:tgtEl>
                                        <p:sldTgt/>
                                      </p:tgtEl>
                                    </p:cond>
                                  </p:endCondLst>
                                  <p:iterate type="lt">
                                    <p:tmAbs val="100"/>
                                  </p:iterate>
                                  <p:childTnLst>
                                    <p:set>
                                      <p:cBhvr override="childStyle">
                                        <p:cTn id="48" dur="indefinite"/>
                                        <p:tgtEl>
                                          <p:spTgt spid="3">
                                            <p:txEl>
                                              <p:pRg st="11" end="1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ADOLESCENT ASSESSMENTS ADDRESS THE FOLLOWING QUESTIONS:</a:t>
            </a:r>
            <a:endParaRPr lang="en-US" dirty="0"/>
          </a:p>
        </p:txBody>
      </p:sp>
      <p:sp>
        <p:nvSpPr>
          <p:cNvPr id="3" name="Content Placeholder 2"/>
          <p:cNvSpPr>
            <a:spLocks noGrp="1"/>
          </p:cNvSpPr>
          <p:nvPr>
            <p:ph idx="1"/>
          </p:nvPr>
        </p:nvSpPr>
        <p:spPr>
          <a:xfrm>
            <a:off x="325821" y="1417638"/>
            <a:ext cx="11256579" cy="5067245"/>
          </a:xfrm>
        </p:spPr>
        <p:txBody>
          <a:bodyPr>
            <a:normAutofit fontScale="62500" lnSpcReduction="20000"/>
          </a:bodyPr>
          <a:lstStyle/>
          <a:p>
            <a:pPr marL="514350" lvl="0" indent="-514350">
              <a:buFont typeface="+mj-lt"/>
              <a:buAutoNum type="arabicPeriod"/>
            </a:pPr>
            <a:r>
              <a:rPr lang="en-US" dirty="0"/>
              <a:t>Are there any other interventions that would safely address distress?</a:t>
            </a:r>
          </a:p>
          <a:p>
            <a:pPr marL="514350" lvl="0" indent="-514350">
              <a:buFont typeface="+mj-lt"/>
              <a:buAutoNum type="arabicPeriod"/>
            </a:pPr>
            <a:endParaRPr lang="en-US" dirty="0"/>
          </a:p>
          <a:p>
            <a:pPr marL="514350" lvl="0" indent="-514350">
              <a:buFont typeface="+mj-lt"/>
              <a:buAutoNum type="arabicPeriod"/>
            </a:pPr>
            <a:r>
              <a:rPr lang="en-US" dirty="0"/>
              <a:t>Is evidence present that this gender experience is long-standing and stable?</a:t>
            </a:r>
          </a:p>
          <a:p>
            <a:pPr marL="514350" lvl="0" indent="-514350">
              <a:buFont typeface="+mj-lt"/>
              <a:buAutoNum type="arabicPeriod"/>
            </a:pPr>
            <a:endParaRPr lang="en-US" dirty="0"/>
          </a:p>
          <a:p>
            <a:pPr marL="514350" lvl="0" indent="-514350">
              <a:buFont typeface="+mj-lt"/>
              <a:buAutoNum type="arabicPeriod"/>
            </a:pPr>
            <a:r>
              <a:rPr lang="en-US" dirty="0"/>
              <a:t>Have other mental health conditions been identified and addressed (PTSD, Eating Disorders, Autism, Depression and Anxiety, Body </a:t>
            </a:r>
            <a:r>
              <a:rPr lang="en-US" dirty="0" err="1"/>
              <a:t>Dysmorphia</a:t>
            </a:r>
            <a:r>
              <a:rPr lang="en-US" dirty="0"/>
              <a:t>, Psychosis, Dissociative Disorder, etc.) </a:t>
            </a:r>
          </a:p>
          <a:p>
            <a:pPr marL="514350" lvl="0" indent="-514350">
              <a:buFont typeface="+mj-lt"/>
              <a:buAutoNum type="arabicPeriod"/>
            </a:pPr>
            <a:endParaRPr lang="en-US" dirty="0"/>
          </a:p>
          <a:p>
            <a:pPr marL="514350" lvl="0" indent="-514350">
              <a:buFont typeface="+mj-lt"/>
              <a:buAutoNum type="arabicPeriod"/>
            </a:pPr>
            <a:r>
              <a:rPr lang="en-US" dirty="0"/>
              <a:t>Is there any evidence that the patient’s lack of social or emotional maturity is impacting the patient’s understanding of their experience (social influence, etc.)?</a:t>
            </a:r>
          </a:p>
          <a:p>
            <a:pPr marL="514350" lvl="0" indent="-514350">
              <a:buFont typeface="+mj-lt"/>
              <a:buAutoNum type="arabicPeriod"/>
            </a:pPr>
            <a:endParaRPr lang="en-US" dirty="0"/>
          </a:p>
          <a:p>
            <a:pPr marL="514350" lvl="0" indent="-514350">
              <a:buFont typeface="+mj-lt"/>
              <a:buAutoNum type="arabicPeriod"/>
            </a:pPr>
            <a:r>
              <a:rPr lang="en-US" dirty="0"/>
              <a:t>Do both the patient and the parents: </a:t>
            </a:r>
          </a:p>
          <a:p>
            <a:pPr marL="457200" lvl="1" indent="0">
              <a:buNone/>
            </a:pPr>
            <a:r>
              <a:rPr lang="en-US" sz="3200" dirty="0"/>
              <a:t>	- show the ability to understand the pros and cons of beginning this treatment?</a:t>
            </a:r>
          </a:p>
          <a:p>
            <a:pPr marL="457200" lvl="1" indent="0">
              <a:buNone/>
            </a:pPr>
            <a:r>
              <a:rPr lang="en-US" sz="3200" dirty="0"/>
              <a:t>	- fully understand the physical and social aspects of starting this treatment? </a:t>
            </a:r>
          </a:p>
          <a:p>
            <a:pPr marL="457200" lvl="1" indent="0">
              <a:buNone/>
            </a:pPr>
            <a:r>
              <a:rPr lang="en-US" sz="3200" dirty="0"/>
              <a:t>	- understand the need for ongoing assessment, in order to determine treatment efficacy        	  and any need for changes in treatment plan?</a:t>
            </a:r>
          </a:p>
          <a:p>
            <a:r>
              <a:rPr lang="en-US" sz="2900" dirty="0" smtClean="0">
                <a:solidFill>
                  <a:srgbClr val="FF0000"/>
                </a:solidFill>
              </a:rPr>
              <a:t>If you have not had the training, experience, and supervision for this care, please bring a team member </a:t>
            </a:r>
            <a:r>
              <a:rPr lang="en-US" sz="2900" dirty="0" smtClean="0">
                <a:solidFill>
                  <a:srgbClr val="FF0000"/>
                </a:solidFill>
              </a:rPr>
              <a:t>on board </a:t>
            </a:r>
            <a:r>
              <a:rPr lang="en-US" sz="2900" dirty="0" smtClean="0">
                <a:solidFill>
                  <a:srgbClr val="FF0000"/>
                </a:solidFill>
              </a:rPr>
              <a:t>who has this expertise.</a:t>
            </a:r>
            <a:endParaRPr lang="en-US" sz="2900" dirty="0">
              <a:solidFill>
                <a:srgbClr val="FF0000"/>
              </a:solidFill>
            </a:endParaRPr>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47</a:t>
            </a:r>
            <a:endParaRPr lang="en-US" sz="2800" dirty="0">
              <a:solidFill>
                <a:srgbClr val="00B050"/>
              </a:solidFill>
            </a:endParaRPr>
          </a:p>
        </p:txBody>
      </p:sp>
    </p:spTree>
    <p:extLst>
      <p:ext uri="{BB962C8B-B14F-4D97-AF65-F5344CB8AC3E}">
        <p14:creationId xmlns:p14="http://schemas.microsoft.com/office/powerpoint/2010/main" val="27725588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 is the evidence base so confusing?</a:t>
            </a:r>
            <a:endParaRPr lang="en-US" b="1" dirty="0"/>
          </a:p>
        </p:txBody>
      </p:sp>
      <p:sp>
        <p:nvSpPr>
          <p:cNvPr id="3" name="Content Placeholder 2"/>
          <p:cNvSpPr>
            <a:spLocks noGrp="1"/>
          </p:cNvSpPr>
          <p:nvPr>
            <p:ph idx="1"/>
          </p:nvPr>
        </p:nvSpPr>
        <p:spPr/>
        <p:txBody>
          <a:bodyPr>
            <a:normAutofit lnSpcReduction="10000"/>
          </a:bodyPr>
          <a:lstStyle/>
          <a:p>
            <a:r>
              <a:rPr lang="en-US" dirty="0" smtClean="0"/>
              <a:t>People are reading the same research and coming to different conclusions</a:t>
            </a:r>
          </a:p>
          <a:p>
            <a:r>
              <a:rPr lang="en-US" dirty="0" smtClean="0"/>
              <a:t>We cannot have randomized controlled studies</a:t>
            </a:r>
          </a:p>
          <a:p>
            <a:r>
              <a:rPr lang="en-US" dirty="0" smtClean="0"/>
              <a:t>We may never know if it is the medical intervention or other factors that are helping our youth</a:t>
            </a:r>
          </a:p>
          <a:p>
            <a:r>
              <a:rPr lang="en-US" dirty="0" smtClean="0"/>
              <a:t>As a clinician, I see families that are reporting significant and positive changes in their lives. </a:t>
            </a:r>
          </a:p>
          <a:p>
            <a:r>
              <a:rPr lang="en-US" dirty="0" smtClean="0">
                <a:solidFill>
                  <a:schemeClr val="accent2">
                    <a:lumMod val="50000"/>
                    <a:lumOff val="50000"/>
                  </a:schemeClr>
                </a:solidFill>
              </a:rPr>
              <a:t>Successful decisions are made </a:t>
            </a:r>
            <a:r>
              <a:rPr lang="en-US" dirty="0" smtClean="0">
                <a:solidFill>
                  <a:schemeClr val="accent2">
                    <a:lumMod val="50000"/>
                    <a:lumOff val="50000"/>
                  </a:schemeClr>
                </a:solidFill>
              </a:rPr>
              <a:t>together with a team </a:t>
            </a:r>
            <a:r>
              <a:rPr lang="en-US" dirty="0" smtClean="0">
                <a:solidFill>
                  <a:schemeClr val="accent2">
                    <a:lumMod val="50000"/>
                    <a:lumOff val="50000"/>
                  </a:schemeClr>
                </a:solidFill>
              </a:rPr>
              <a:t>and in an individualized way. </a:t>
            </a:r>
            <a:endParaRPr lang="en-US" dirty="0">
              <a:solidFill>
                <a:schemeClr val="accent2">
                  <a:lumMod val="50000"/>
                  <a:lumOff val="50000"/>
                </a:schemeClr>
              </a:solidFill>
            </a:endParaRPr>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48	</a:t>
            </a:r>
            <a:endParaRPr lang="en-US" sz="2800" dirty="0">
              <a:solidFill>
                <a:srgbClr val="00B050"/>
              </a:solidFill>
            </a:endParaRPr>
          </a:p>
        </p:txBody>
      </p:sp>
    </p:spTree>
    <p:extLst>
      <p:ext uri="{BB962C8B-B14F-4D97-AF65-F5344CB8AC3E}">
        <p14:creationId xmlns:p14="http://schemas.microsoft.com/office/powerpoint/2010/main" val="744443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057321" cy="808074"/>
          </a:xfrm>
        </p:spPr>
        <p:txBody>
          <a:bodyPr>
            <a:normAutofit fontScale="90000"/>
          </a:bodyPr>
          <a:lstStyle/>
          <a:p>
            <a:r>
              <a:rPr lang="en-US" b="1" dirty="0" smtClean="0"/>
              <a:t>CARE IS MOST LIKELY TO BE HELPFUL WHEN</a:t>
            </a:r>
            <a:endParaRPr lang="en-US" b="1" dirty="0"/>
          </a:p>
        </p:txBody>
      </p:sp>
      <p:sp>
        <p:nvSpPr>
          <p:cNvPr id="3" name="Content Placeholder 2"/>
          <p:cNvSpPr>
            <a:spLocks noGrp="1"/>
          </p:cNvSpPr>
          <p:nvPr>
            <p:ph idx="1"/>
          </p:nvPr>
        </p:nvSpPr>
        <p:spPr>
          <a:xfrm>
            <a:off x="839972" y="914400"/>
            <a:ext cx="10742428" cy="5201131"/>
          </a:xfrm>
        </p:spPr>
        <p:txBody>
          <a:bodyPr/>
          <a:lstStyle/>
          <a:p>
            <a:r>
              <a:rPr lang="en-US" dirty="0" smtClean="0"/>
              <a:t>Other mental health conditions are well-managed 			</a:t>
            </a:r>
          </a:p>
          <a:p>
            <a:r>
              <a:rPr lang="en-US" dirty="0" smtClean="0"/>
              <a:t>There is a multi-disciplinary team approach</a:t>
            </a:r>
            <a:endParaRPr lang="en-US" dirty="0"/>
          </a:p>
          <a:p>
            <a:r>
              <a:rPr lang="en-US" dirty="0" smtClean="0"/>
              <a:t>There is social and family support around the transition</a:t>
            </a:r>
          </a:p>
          <a:p>
            <a:endParaRPr lang="en-US" dirty="0">
              <a:solidFill>
                <a:schemeClr val="accent2"/>
              </a:solidFill>
            </a:endParaRPr>
          </a:p>
        </p:txBody>
      </p:sp>
      <p:pic>
        <p:nvPicPr>
          <p:cNvPr id="5" name="Picture 4" descr="Mail - Sturgill,Danial - Outlook and 2 more pages - Profile 1 - Microsoft​ Edge"/>
          <p:cNvPicPr>
            <a:picLocks noChangeAspect="1"/>
          </p:cNvPicPr>
          <p:nvPr/>
        </p:nvPicPr>
        <p:blipFill rotWithShape="1">
          <a:blip r:embed="rId2">
            <a:extLst>
              <a:ext uri="{28A0092B-C50C-407E-A947-70E740481C1C}">
                <a14:useLocalDpi xmlns:a14="http://schemas.microsoft.com/office/drawing/2010/main" val="0"/>
              </a:ext>
            </a:extLst>
          </a:blip>
          <a:srcRect l="14766" t="28412" r="47722" b="15241"/>
          <a:stretch/>
        </p:blipFill>
        <p:spPr>
          <a:xfrm>
            <a:off x="6336394" y="2696081"/>
            <a:ext cx="4993758" cy="3525776"/>
          </a:xfrm>
          <a:prstGeom prst="rect">
            <a:avLst/>
          </a:prstGeom>
        </p:spPr>
      </p:pic>
      <p:pic>
        <p:nvPicPr>
          <p:cNvPr id="7" name="Picture 6" descr="Mail - Sturgill,Danial - Outlook and 2 more pages - Profile 1 - Microsoft​ Edge"/>
          <p:cNvPicPr>
            <a:picLocks noChangeAspect="1"/>
          </p:cNvPicPr>
          <p:nvPr/>
        </p:nvPicPr>
        <p:blipFill rotWithShape="1">
          <a:blip r:embed="rId3">
            <a:extLst>
              <a:ext uri="{28A0092B-C50C-407E-A947-70E740481C1C}">
                <a14:useLocalDpi xmlns:a14="http://schemas.microsoft.com/office/drawing/2010/main" val="0"/>
              </a:ext>
            </a:extLst>
          </a:blip>
          <a:srcRect l="25116" t="43599" r="57529" b="31539"/>
          <a:stretch/>
        </p:blipFill>
        <p:spPr>
          <a:xfrm>
            <a:off x="1336158" y="3428182"/>
            <a:ext cx="4006703" cy="2697982"/>
          </a:xfrm>
          <a:prstGeom prst="rect">
            <a:avLst/>
          </a:prstGeom>
        </p:spPr>
      </p:pic>
      <p:sp>
        <p:nvSpPr>
          <p:cNvPr id="6" name="TextBox 5"/>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49</a:t>
            </a:r>
            <a:endParaRPr lang="en-US" sz="2800" dirty="0">
              <a:solidFill>
                <a:srgbClr val="00B050"/>
              </a:solidFill>
            </a:endParaRPr>
          </a:p>
        </p:txBody>
      </p:sp>
    </p:spTree>
    <p:extLst>
      <p:ext uri="{BB962C8B-B14F-4D97-AF65-F5344CB8AC3E}">
        <p14:creationId xmlns:p14="http://schemas.microsoft.com/office/powerpoint/2010/main" val="177670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MAJOR TAKE HOME IDEAS</a:t>
            </a:r>
            <a:endParaRPr lang="en-US" b="1" dirty="0"/>
          </a:p>
        </p:txBody>
      </p:sp>
      <p:sp>
        <p:nvSpPr>
          <p:cNvPr id="3" name="Content Placeholder 2"/>
          <p:cNvSpPr>
            <a:spLocks noGrp="1"/>
          </p:cNvSpPr>
          <p:nvPr>
            <p:ph idx="1"/>
          </p:nvPr>
        </p:nvSpPr>
        <p:spPr>
          <a:xfrm>
            <a:off x="609600" y="1600201"/>
            <a:ext cx="6612294" cy="4525963"/>
          </a:xfrm>
        </p:spPr>
        <p:txBody>
          <a:bodyPr>
            <a:normAutofit fontScale="92500" lnSpcReduction="10000"/>
          </a:bodyPr>
          <a:lstStyle/>
          <a:p>
            <a:r>
              <a:rPr lang="en-US" dirty="0"/>
              <a:t>Do not get hung up on the medical questions. Acknowledge the pain while evaluating needs. </a:t>
            </a:r>
            <a:endParaRPr lang="en-US" dirty="0" smtClean="0"/>
          </a:p>
          <a:p>
            <a:r>
              <a:rPr lang="en-US" dirty="0" smtClean="0"/>
              <a:t>Look for ways to provide safe environments.</a:t>
            </a:r>
          </a:p>
          <a:p>
            <a:r>
              <a:rPr lang="en-US" dirty="0" smtClean="0"/>
              <a:t>Focus on managing other symptoms and enhancing resiliency factors.</a:t>
            </a:r>
          </a:p>
          <a:p>
            <a:r>
              <a:rPr lang="en-US" dirty="0">
                <a:solidFill>
                  <a:srgbClr val="FF0000"/>
                </a:solidFill>
              </a:rPr>
              <a:t>Find ways to love and respect the experience of every young </a:t>
            </a:r>
            <a:r>
              <a:rPr lang="en-US" dirty="0" smtClean="0">
                <a:solidFill>
                  <a:srgbClr val="FF0000"/>
                </a:solidFill>
              </a:rPr>
              <a:t>person.</a:t>
            </a:r>
          </a:p>
          <a:p>
            <a:endParaRPr lang="en-US" dirty="0"/>
          </a:p>
        </p:txBody>
      </p:sp>
      <p:pic>
        <p:nvPicPr>
          <p:cNvPr id="4" name="Picture 3"/>
          <p:cNvPicPr>
            <a:picLocks noChangeAspect="1"/>
          </p:cNvPicPr>
          <p:nvPr/>
        </p:nvPicPr>
        <p:blipFill>
          <a:blip r:embed="rId2"/>
          <a:stretch>
            <a:fillRect/>
          </a:stretch>
        </p:blipFill>
        <p:spPr>
          <a:xfrm>
            <a:off x="7297768" y="1417638"/>
            <a:ext cx="4409877" cy="2492539"/>
          </a:xfrm>
          <a:prstGeom prst="rect">
            <a:avLst/>
          </a:prstGeom>
        </p:spPr>
      </p:pic>
      <p:pic>
        <p:nvPicPr>
          <p:cNvPr id="5" name="Picture 4"/>
          <p:cNvPicPr>
            <a:picLocks noChangeAspect="1"/>
          </p:cNvPicPr>
          <p:nvPr/>
        </p:nvPicPr>
        <p:blipFill>
          <a:blip r:embed="rId3"/>
          <a:stretch>
            <a:fillRect/>
          </a:stretch>
        </p:blipFill>
        <p:spPr>
          <a:xfrm>
            <a:off x="7814474" y="3910177"/>
            <a:ext cx="3893171" cy="2451005"/>
          </a:xfrm>
          <a:prstGeom prst="rect">
            <a:avLst/>
          </a:prstGeom>
        </p:spPr>
      </p:pic>
      <p:sp>
        <p:nvSpPr>
          <p:cNvPr id="6" name="TextBox 5"/>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53</a:t>
            </a:r>
            <a:endParaRPr lang="en-US" sz="2800" dirty="0">
              <a:solidFill>
                <a:srgbClr val="00B050"/>
              </a:solidFill>
            </a:endParaRPr>
          </a:p>
        </p:txBody>
      </p:sp>
    </p:spTree>
    <p:extLst>
      <p:ext uri="{BB962C8B-B14F-4D97-AF65-F5344CB8AC3E}">
        <p14:creationId xmlns:p14="http://schemas.microsoft.com/office/powerpoint/2010/main" val="251957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0"/>
            <a:ext cx="10972800" cy="829340"/>
          </a:xfrm>
        </p:spPr>
        <p:txBody>
          <a:bodyPr/>
          <a:lstStyle/>
          <a:p>
            <a:r>
              <a:rPr lang="en-US" b="1" dirty="0" smtClean="0"/>
              <a:t>Case Example (composite) </a:t>
            </a:r>
            <a:endParaRPr lang="en-US" b="1" dirty="0"/>
          </a:p>
        </p:txBody>
      </p:sp>
      <p:sp>
        <p:nvSpPr>
          <p:cNvPr id="3" name="Content Placeholder 2"/>
          <p:cNvSpPr>
            <a:spLocks noGrp="1"/>
          </p:cNvSpPr>
          <p:nvPr>
            <p:ph idx="1"/>
          </p:nvPr>
        </p:nvSpPr>
        <p:spPr>
          <a:xfrm>
            <a:off x="609599" y="829341"/>
            <a:ext cx="11298865" cy="5296824"/>
          </a:xfrm>
        </p:spPr>
        <p:txBody>
          <a:bodyPr>
            <a:normAutofit/>
          </a:bodyPr>
          <a:lstStyle/>
          <a:p>
            <a:r>
              <a:rPr lang="en-US" dirty="0" smtClean="0"/>
              <a:t>Preferred name Mendel </a:t>
            </a:r>
          </a:p>
          <a:p>
            <a:endParaRPr lang="en-US" dirty="0" smtClean="0"/>
          </a:p>
          <a:p>
            <a:r>
              <a:rPr lang="en-US" dirty="0" smtClean="0"/>
              <a:t>Age 15; </a:t>
            </a:r>
            <a:r>
              <a:rPr lang="en-US" dirty="0"/>
              <a:t>Assigned female at birth (AFAB</a:t>
            </a:r>
            <a:r>
              <a:rPr lang="en-US" dirty="0" smtClean="0"/>
              <a:t>)</a:t>
            </a:r>
          </a:p>
          <a:p>
            <a:endParaRPr lang="en-US" dirty="0" smtClean="0"/>
          </a:p>
          <a:p>
            <a:r>
              <a:rPr lang="en-US" dirty="0" err="1" smtClean="0"/>
              <a:t>Nonbinary</a:t>
            </a:r>
            <a:r>
              <a:rPr lang="en-US" dirty="0" smtClean="0"/>
              <a:t>, masculine leaning</a:t>
            </a:r>
          </a:p>
          <a:p>
            <a:endParaRPr lang="en-US" dirty="0" smtClean="0"/>
          </a:p>
          <a:p>
            <a:r>
              <a:rPr lang="en-US" dirty="0" smtClean="0"/>
              <a:t>Using he/him pronouns; Wants to live as a male</a:t>
            </a:r>
          </a:p>
          <a:p>
            <a:endParaRPr lang="en-US" dirty="0" smtClean="0"/>
          </a:p>
          <a:p>
            <a:r>
              <a:rPr lang="en-US" dirty="0" smtClean="0"/>
              <a:t>Intact family – Norwegian mother; Mexican American father</a:t>
            </a:r>
          </a:p>
          <a:p>
            <a:endParaRPr lang="en-US"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50</a:t>
            </a:r>
            <a:endParaRPr lang="en-US" sz="2800" dirty="0">
              <a:solidFill>
                <a:srgbClr val="00B050"/>
              </a:solidFill>
            </a:endParaRPr>
          </a:p>
        </p:txBody>
      </p:sp>
    </p:spTree>
    <p:extLst>
      <p:ext uri="{BB962C8B-B14F-4D97-AF65-F5344CB8AC3E}">
        <p14:creationId xmlns:p14="http://schemas.microsoft.com/office/powerpoint/2010/main" val="128705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0089"/>
            <a:ext cx="10972800" cy="788618"/>
          </a:xfrm>
        </p:spPr>
        <p:txBody>
          <a:bodyPr>
            <a:normAutofit/>
          </a:bodyPr>
          <a:lstStyle/>
          <a:p>
            <a:r>
              <a:rPr lang="en-US" b="1" dirty="0" smtClean="0"/>
              <a:t>Mendel</a:t>
            </a:r>
            <a:endParaRPr lang="en-US" b="1" dirty="0"/>
          </a:p>
        </p:txBody>
      </p:sp>
      <p:sp>
        <p:nvSpPr>
          <p:cNvPr id="3" name="Content Placeholder 2"/>
          <p:cNvSpPr>
            <a:spLocks noGrp="1"/>
          </p:cNvSpPr>
          <p:nvPr>
            <p:ph idx="1"/>
          </p:nvPr>
        </p:nvSpPr>
        <p:spPr>
          <a:xfrm>
            <a:off x="609599" y="818707"/>
            <a:ext cx="11298865" cy="5847907"/>
          </a:xfrm>
        </p:spPr>
        <p:txBody>
          <a:bodyPr>
            <a:normAutofit fontScale="85000" lnSpcReduction="20000"/>
          </a:bodyPr>
          <a:lstStyle/>
          <a:p>
            <a:r>
              <a:rPr lang="en-US" dirty="0" smtClean="0"/>
              <a:t>Very “girly” in elementary school, but with a tomboy flare </a:t>
            </a:r>
          </a:p>
          <a:p>
            <a:endParaRPr lang="en-US" dirty="0" smtClean="0"/>
          </a:p>
          <a:p>
            <a:r>
              <a:rPr lang="en-US" dirty="0" smtClean="0"/>
              <a:t>Enjoyed sports and very good in school</a:t>
            </a:r>
          </a:p>
          <a:p>
            <a:endParaRPr lang="en-US" dirty="0" smtClean="0"/>
          </a:p>
          <a:p>
            <a:r>
              <a:rPr lang="en-US" dirty="0" smtClean="0"/>
              <a:t>Puberty started at age 11</a:t>
            </a:r>
          </a:p>
          <a:p>
            <a:endParaRPr lang="en-US" dirty="0" smtClean="0"/>
          </a:p>
          <a:p>
            <a:r>
              <a:rPr lang="en-US" dirty="0" smtClean="0"/>
              <a:t>Became more sullen and reclusive </a:t>
            </a:r>
          </a:p>
          <a:p>
            <a:endParaRPr lang="en-US" dirty="0" smtClean="0"/>
          </a:p>
          <a:p>
            <a:r>
              <a:rPr lang="en-US" dirty="0" smtClean="0"/>
              <a:t>Diagnosed with depression, anxiety and an eating disorder</a:t>
            </a:r>
          </a:p>
          <a:p>
            <a:endParaRPr lang="en-US" dirty="0" smtClean="0"/>
          </a:p>
          <a:p>
            <a:r>
              <a:rPr lang="en-US" dirty="0" smtClean="0"/>
              <a:t>At age 13, hospitalized for an overdose attempt</a:t>
            </a:r>
          </a:p>
          <a:p>
            <a:endParaRPr lang="en-US" dirty="0" smtClean="0"/>
          </a:p>
          <a:p>
            <a:r>
              <a:rPr lang="en-US" dirty="0" smtClean="0"/>
              <a:t>While in hospital, discloses transgender identity </a:t>
            </a:r>
          </a:p>
          <a:p>
            <a:endParaRPr lang="en-US"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51</a:t>
            </a:r>
            <a:endParaRPr lang="en-US" sz="2800" dirty="0">
              <a:solidFill>
                <a:srgbClr val="00B050"/>
              </a:solidFill>
            </a:endParaRPr>
          </a:p>
        </p:txBody>
      </p:sp>
    </p:spTree>
    <p:extLst>
      <p:ext uri="{BB962C8B-B14F-4D97-AF65-F5344CB8AC3E}">
        <p14:creationId xmlns:p14="http://schemas.microsoft.com/office/powerpoint/2010/main" val="356813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1000"/>
                                        <p:tgtEl>
                                          <p:spTgt spid="3">
                                            <p:txEl>
                                              <p:pRg st="12" end="12"/>
                                            </p:txEl>
                                          </p:spTgt>
                                        </p:tgtEl>
                                      </p:cBhvr>
                                    </p:animEffect>
                                    <p:anim calcmode="lin" valueType="num">
                                      <p:cBhvr>
                                        <p:cTn id="5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27" y="274638"/>
            <a:ext cx="12163646" cy="544069"/>
          </a:xfrm>
        </p:spPr>
        <p:txBody>
          <a:bodyPr>
            <a:normAutofit fontScale="90000"/>
          </a:bodyPr>
          <a:lstStyle/>
          <a:p>
            <a:r>
              <a:rPr lang="en-US" sz="3600" b="1" dirty="0" smtClean="0"/>
              <a:t>What are you curious about in conceptualizing this case?</a:t>
            </a:r>
            <a:br>
              <a:rPr lang="en-US" sz="3600" b="1" dirty="0" smtClean="0"/>
            </a:br>
            <a:r>
              <a:rPr lang="en-US" sz="3600" b="1" dirty="0" smtClean="0"/>
              <a:t>What are some ways to support this adolescent and family?</a:t>
            </a:r>
            <a:endParaRPr lang="en-US" sz="3600" b="1" dirty="0"/>
          </a:p>
        </p:txBody>
      </p:sp>
      <p:sp>
        <p:nvSpPr>
          <p:cNvPr id="3" name="Content Placeholder 2"/>
          <p:cNvSpPr>
            <a:spLocks noGrp="1"/>
          </p:cNvSpPr>
          <p:nvPr>
            <p:ph idx="1"/>
          </p:nvPr>
        </p:nvSpPr>
        <p:spPr>
          <a:xfrm>
            <a:off x="0" y="818707"/>
            <a:ext cx="6611007" cy="5307457"/>
          </a:xfrm>
        </p:spPr>
        <p:txBody>
          <a:bodyPr>
            <a:normAutofit fontScale="92500" lnSpcReduction="20000"/>
          </a:bodyPr>
          <a:lstStyle/>
          <a:p>
            <a:pPr marL="0" indent="0">
              <a:lnSpc>
                <a:spcPct val="150000"/>
              </a:lnSpc>
              <a:buNone/>
            </a:pPr>
            <a:r>
              <a:rPr lang="en-US" sz="4800" b="1" dirty="0"/>
              <a:t>C</a:t>
            </a:r>
            <a:r>
              <a:rPr lang="en-US" sz="3000" dirty="0"/>
              <a:t>ommunity support and advocating</a:t>
            </a:r>
          </a:p>
          <a:p>
            <a:pPr marL="0" indent="0">
              <a:lnSpc>
                <a:spcPct val="150000"/>
              </a:lnSpc>
              <a:buNone/>
            </a:pPr>
            <a:r>
              <a:rPr lang="en-US" sz="4800" b="1" dirty="0" smtClean="0"/>
              <a:t>A</a:t>
            </a:r>
            <a:r>
              <a:rPr lang="en-US" sz="3000" dirty="0" smtClean="0"/>
              <a:t>ffirm </a:t>
            </a:r>
            <a:r>
              <a:rPr lang="en-US" sz="3000" dirty="0"/>
              <a:t>the experience (not </a:t>
            </a:r>
            <a:r>
              <a:rPr lang="en-US" sz="3000" dirty="0" err="1"/>
              <a:t>pathologize</a:t>
            </a:r>
            <a:r>
              <a:rPr lang="en-US" sz="3000" dirty="0"/>
              <a:t>)</a:t>
            </a:r>
          </a:p>
          <a:p>
            <a:pPr marL="0" indent="0">
              <a:lnSpc>
                <a:spcPct val="150000"/>
              </a:lnSpc>
              <a:buNone/>
            </a:pPr>
            <a:r>
              <a:rPr lang="en-US" sz="4800" b="1" dirty="0" smtClean="0"/>
              <a:t>R</a:t>
            </a:r>
            <a:r>
              <a:rPr lang="en-US" sz="3000" dirty="0" smtClean="0"/>
              <a:t>eferrals </a:t>
            </a:r>
            <a:r>
              <a:rPr lang="en-US" sz="3000" dirty="0"/>
              <a:t>as necessary</a:t>
            </a:r>
          </a:p>
          <a:p>
            <a:pPr marL="0" indent="0">
              <a:lnSpc>
                <a:spcPct val="150000"/>
              </a:lnSpc>
              <a:buNone/>
            </a:pPr>
            <a:r>
              <a:rPr lang="en-US" sz="5200" b="1" dirty="0" smtClean="0"/>
              <a:t>E</a:t>
            </a:r>
            <a:r>
              <a:rPr lang="en-US" sz="3000" dirty="0" smtClean="0"/>
              <a:t>ducation </a:t>
            </a:r>
            <a:r>
              <a:rPr lang="en-US" sz="3000" dirty="0"/>
              <a:t>for patient and </a:t>
            </a:r>
            <a:r>
              <a:rPr lang="en-US" sz="3000" dirty="0" smtClean="0"/>
              <a:t>parents</a:t>
            </a:r>
            <a:endParaRPr lang="en-US" sz="3000" dirty="0"/>
          </a:p>
          <a:p>
            <a:pPr marL="0" indent="0">
              <a:lnSpc>
                <a:spcPct val="150000"/>
              </a:lnSpc>
              <a:buNone/>
            </a:pPr>
            <a:r>
              <a:rPr lang="en-US" sz="5600" b="1" dirty="0" smtClean="0"/>
              <a:t>S</a:t>
            </a:r>
            <a:r>
              <a:rPr lang="en-US" sz="3000" dirty="0" smtClean="0"/>
              <a:t>tabilize </a:t>
            </a:r>
            <a:r>
              <a:rPr lang="en-US" sz="3000" dirty="0"/>
              <a:t>other mental health </a:t>
            </a:r>
            <a:r>
              <a:rPr lang="en-US" sz="3000" dirty="0" smtClean="0"/>
              <a:t>conditions </a:t>
            </a:r>
            <a:endParaRPr lang="en-US" sz="3000" dirty="0"/>
          </a:p>
          <a:p>
            <a:pPr marL="0" indent="0">
              <a:lnSpc>
                <a:spcPct val="150000"/>
              </a:lnSpc>
              <a:buNone/>
            </a:pPr>
            <a:endParaRPr lang="en-US" dirty="0"/>
          </a:p>
        </p:txBody>
      </p:sp>
      <p:sp>
        <p:nvSpPr>
          <p:cNvPr id="4" name="TextBox 3"/>
          <p:cNvSpPr txBox="1"/>
          <p:nvPr/>
        </p:nvSpPr>
        <p:spPr>
          <a:xfrm>
            <a:off x="6611007" y="1072055"/>
            <a:ext cx="4642361" cy="5324535"/>
          </a:xfrm>
          <a:prstGeom prst="rect">
            <a:avLst/>
          </a:prstGeom>
          <a:noFill/>
        </p:spPr>
        <p:txBody>
          <a:bodyPr wrap="none" rtlCol="0">
            <a:spAutoFit/>
          </a:bodyPr>
          <a:lstStyle/>
          <a:p>
            <a:r>
              <a:rPr lang="en-US" sz="1400" b="1" dirty="0" smtClean="0"/>
              <a:t>REVIEW OF MENDEL’S HISTORY:</a:t>
            </a:r>
            <a:r>
              <a:rPr lang="en-US" sz="1400" dirty="0" smtClean="0"/>
              <a:t> </a:t>
            </a:r>
          </a:p>
          <a:p>
            <a:endParaRPr lang="en-US" sz="1400" dirty="0"/>
          </a:p>
          <a:p>
            <a:r>
              <a:rPr lang="en-US" sz="1400" dirty="0" smtClean="0"/>
              <a:t>Age </a:t>
            </a:r>
            <a:r>
              <a:rPr lang="en-US" sz="1400" b="1" dirty="0"/>
              <a:t>15</a:t>
            </a:r>
            <a:r>
              <a:rPr lang="en-US" sz="1400" dirty="0"/>
              <a:t>; Assigned female at birth (AFAB</a:t>
            </a:r>
            <a:r>
              <a:rPr lang="en-US" sz="1400" dirty="0" smtClean="0"/>
              <a:t>)</a:t>
            </a:r>
          </a:p>
          <a:p>
            <a:endParaRPr lang="en-US" sz="1400" dirty="0"/>
          </a:p>
          <a:p>
            <a:r>
              <a:rPr lang="en-US" sz="1400" b="1" dirty="0" err="1" smtClean="0"/>
              <a:t>Nonbinary</a:t>
            </a:r>
            <a:r>
              <a:rPr lang="en-US" sz="1400" b="1" dirty="0"/>
              <a:t>, masculine </a:t>
            </a:r>
            <a:r>
              <a:rPr lang="en-US" sz="1400" b="1" dirty="0" smtClean="0"/>
              <a:t>leaning</a:t>
            </a:r>
          </a:p>
          <a:p>
            <a:endParaRPr lang="en-US" sz="1400" dirty="0"/>
          </a:p>
          <a:p>
            <a:r>
              <a:rPr lang="en-US" sz="1400" dirty="0" smtClean="0"/>
              <a:t>Using </a:t>
            </a:r>
            <a:r>
              <a:rPr lang="en-US" sz="1400" b="1" dirty="0"/>
              <a:t>he/him</a:t>
            </a:r>
            <a:r>
              <a:rPr lang="en-US" sz="1400" dirty="0"/>
              <a:t> pronouns; Wants to live as a </a:t>
            </a:r>
            <a:r>
              <a:rPr lang="en-US" sz="1400" dirty="0" smtClean="0"/>
              <a:t>male</a:t>
            </a:r>
          </a:p>
          <a:p>
            <a:endParaRPr lang="en-US" sz="1400" dirty="0"/>
          </a:p>
          <a:p>
            <a:r>
              <a:rPr lang="en-US" sz="1400" dirty="0" smtClean="0"/>
              <a:t>Intact </a:t>
            </a:r>
            <a:r>
              <a:rPr lang="en-US" sz="1400" dirty="0"/>
              <a:t>family – </a:t>
            </a:r>
            <a:r>
              <a:rPr lang="en-US" sz="1400" b="1" dirty="0"/>
              <a:t>Norwegian </a:t>
            </a:r>
            <a:r>
              <a:rPr lang="en-US" sz="1400" dirty="0" smtClean="0"/>
              <a:t>Mom; </a:t>
            </a:r>
            <a:r>
              <a:rPr lang="en-US" sz="1400" b="1" dirty="0"/>
              <a:t>Mexican</a:t>
            </a:r>
            <a:r>
              <a:rPr lang="en-US" sz="1400" dirty="0"/>
              <a:t> American </a:t>
            </a:r>
            <a:r>
              <a:rPr lang="en-US" sz="1400" dirty="0" smtClean="0"/>
              <a:t>Dad</a:t>
            </a:r>
          </a:p>
          <a:p>
            <a:endParaRPr lang="en-US" sz="1400" dirty="0"/>
          </a:p>
          <a:p>
            <a:r>
              <a:rPr lang="en-US" sz="1400" dirty="0"/>
              <a:t>Very </a:t>
            </a:r>
            <a:r>
              <a:rPr lang="en-US" sz="1400" b="1" dirty="0"/>
              <a:t>“girly”</a:t>
            </a:r>
            <a:r>
              <a:rPr lang="en-US" sz="1400" dirty="0"/>
              <a:t> in elementary </a:t>
            </a:r>
            <a:r>
              <a:rPr lang="en-US" sz="1400" dirty="0" smtClean="0"/>
              <a:t>school</a:t>
            </a:r>
          </a:p>
          <a:p>
            <a:endParaRPr lang="en-US" sz="1400" dirty="0"/>
          </a:p>
          <a:p>
            <a:r>
              <a:rPr lang="en-US" sz="1400" dirty="0" smtClean="0"/>
              <a:t>Enjoyed </a:t>
            </a:r>
            <a:r>
              <a:rPr lang="en-US" sz="1400" b="1" dirty="0"/>
              <a:t>sports</a:t>
            </a:r>
            <a:r>
              <a:rPr lang="en-US" sz="1400" dirty="0"/>
              <a:t> and very </a:t>
            </a:r>
            <a:r>
              <a:rPr lang="en-US" sz="1400" b="1" dirty="0"/>
              <a:t>good in </a:t>
            </a:r>
            <a:r>
              <a:rPr lang="en-US" sz="1400" b="1" dirty="0" smtClean="0"/>
              <a:t>school</a:t>
            </a:r>
          </a:p>
          <a:p>
            <a:endParaRPr lang="en-US" sz="1400" dirty="0"/>
          </a:p>
          <a:p>
            <a:r>
              <a:rPr lang="en-US" sz="1400" b="1" dirty="0" smtClean="0"/>
              <a:t>Puberty </a:t>
            </a:r>
            <a:r>
              <a:rPr lang="en-US" sz="1400" b="1" dirty="0"/>
              <a:t>started at age </a:t>
            </a:r>
            <a:r>
              <a:rPr lang="en-US" sz="1400" b="1" dirty="0" smtClean="0"/>
              <a:t>11</a:t>
            </a:r>
          </a:p>
          <a:p>
            <a:endParaRPr lang="en-US" sz="1400" dirty="0"/>
          </a:p>
          <a:p>
            <a:r>
              <a:rPr lang="en-US" sz="1400" dirty="0" smtClean="0"/>
              <a:t>Became </a:t>
            </a:r>
            <a:r>
              <a:rPr lang="en-US" sz="1400" dirty="0"/>
              <a:t>more </a:t>
            </a:r>
            <a:r>
              <a:rPr lang="en-US" sz="1400" b="1" dirty="0"/>
              <a:t>sullen and reclusive </a:t>
            </a:r>
            <a:endParaRPr lang="en-US" sz="1400" b="1" dirty="0" smtClean="0"/>
          </a:p>
          <a:p>
            <a:endParaRPr lang="en-US" sz="1400" dirty="0"/>
          </a:p>
          <a:p>
            <a:r>
              <a:rPr lang="en-US" sz="1400" dirty="0" smtClean="0"/>
              <a:t>Diagnosed </a:t>
            </a:r>
            <a:r>
              <a:rPr lang="en-US" sz="1400" dirty="0"/>
              <a:t>with </a:t>
            </a:r>
            <a:r>
              <a:rPr lang="en-US" sz="1400" b="1" dirty="0" smtClean="0"/>
              <a:t>MDD, GAD, ED</a:t>
            </a:r>
          </a:p>
          <a:p>
            <a:endParaRPr lang="en-US" sz="1400" dirty="0"/>
          </a:p>
          <a:p>
            <a:r>
              <a:rPr lang="en-US" sz="1400" dirty="0" smtClean="0"/>
              <a:t>At </a:t>
            </a:r>
            <a:r>
              <a:rPr lang="en-US" sz="1400" dirty="0"/>
              <a:t>age 13, </a:t>
            </a:r>
            <a:r>
              <a:rPr lang="en-US" sz="1400" b="1" dirty="0"/>
              <a:t>hospitalized for an overdose </a:t>
            </a:r>
            <a:r>
              <a:rPr lang="en-US" sz="1400" b="1" dirty="0" smtClean="0"/>
              <a:t>attempt</a:t>
            </a:r>
          </a:p>
          <a:p>
            <a:endParaRPr lang="en-US" sz="1400" dirty="0"/>
          </a:p>
          <a:p>
            <a:r>
              <a:rPr lang="en-US" sz="1400" dirty="0" smtClean="0"/>
              <a:t>While </a:t>
            </a:r>
            <a:r>
              <a:rPr lang="en-US" sz="1400" dirty="0"/>
              <a:t>in hospital, discloses transgender identity </a:t>
            </a:r>
          </a:p>
          <a:p>
            <a:endParaRPr lang="en-US" dirty="0"/>
          </a:p>
        </p:txBody>
      </p:sp>
      <p:sp>
        <p:nvSpPr>
          <p:cNvPr id="5" name="Rectangle 4"/>
          <p:cNvSpPr/>
          <p:nvPr/>
        </p:nvSpPr>
        <p:spPr>
          <a:xfrm>
            <a:off x="6616356" y="998484"/>
            <a:ext cx="4637012" cy="5297214"/>
          </a:xfrm>
          <a:prstGeom prst="rect">
            <a:avLst/>
          </a:prstGeom>
          <a:noFill/>
          <a:ln>
            <a:solidFill>
              <a:schemeClr val="accent2">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52</a:t>
            </a:r>
            <a:endParaRPr lang="en-US" sz="2800" dirty="0">
              <a:solidFill>
                <a:srgbClr val="00B050"/>
              </a:solidFill>
            </a:endParaRPr>
          </a:p>
        </p:txBody>
      </p:sp>
    </p:spTree>
    <p:extLst>
      <p:ext uri="{BB962C8B-B14F-4D97-AF65-F5344CB8AC3E}">
        <p14:creationId xmlns:p14="http://schemas.microsoft.com/office/powerpoint/2010/main" val="15251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rPr>
              <a:t>KEY REFERENCES</a:t>
            </a:r>
          </a:p>
        </p:txBody>
      </p:sp>
      <p:sp>
        <p:nvSpPr>
          <p:cNvPr id="4" name="Subtitle 2"/>
          <p:cNvSpPr>
            <a:spLocks noGrp="1"/>
          </p:cNvSpPr>
          <p:nvPr>
            <p:ph idx="1"/>
          </p:nvPr>
        </p:nvSpPr>
        <p:spPr/>
        <p:txBody>
          <a:bodyPr>
            <a:normAutofit/>
          </a:bodyPr>
          <a:lstStyle/>
          <a:p>
            <a:pPr marL="457200" indent="-457200">
              <a:buAutoNum type="arabicParenR"/>
            </a:pPr>
            <a:r>
              <a:rPr lang="en-US" sz="2400" b="1" dirty="0">
                <a:latin typeface="Calibri" panose="020F0502020204030204" pitchFamily="34" charset="0"/>
              </a:rPr>
              <a:t>World Professional Association for Transgender Health, Standards of Care 8:</a:t>
            </a:r>
          </a:p>
          <a:p>
            <a:pPr marL="0" indent="0">
              <a:buNone/>
            </a:pPr>
            <a:r>
              <a:rPr lang="en-US" sz="2400" dirty="0">
                <a:latin typeface="Calibri" panose="020F0502020204030204" pitchFamily="34" charset="0"/>
              </a:rPr>
              <a:t>	</a:t>
            </a:r>
            <a:r>
              <a:rPr lang="en-US" sz="2400" dirty="0">
                <a:latin typeface="Calibri" panose="020F0502020204030204" pitchFamily="34" charset="0"/>
                <a:hlinkClick r:id="rId2"/>
              </a:rPr>
              <a:t>https://www.tandfonline.com/doi/pdf/10.1080/26895269.2022.2100644</a:t>
            </a:r>
            <a:endParaRPr lang="en-US" sz="2400" dirty="0">
              <a:latin typeface="Calibri" panose="020F0502020204030204" pitchFamily="34" charset="0"/>
            </a:endParaRPr>
          </a:p>
          <a:p>
            <a:pPr marL="0" indent="0">
              <a:buNone/>
            </a:pPr>
            <a:endParaRPr lang="en-US" sz="2400" b="1" dirty="0">
              <a:latin typeface="Calibri" panose="020F0502020204030204" pitchFamily="34" charset="0"/>
            </a:endParaRPr>
          </a:p>
          <a:p>
            <a:pPr marL="457200" indent="-457200">
              <a:buAutoNum type="arabicParenR" startAt="2"/>
            </a:pPr>
            <a:r>
              <a:rPr lang="en-US" sz="2400" b="1" dirty="0" smtClean="0">
                <a:latin typeface="Calibri" panose="020F0502020204030204" pitchFamily="34" charset="0"/>
              </a:rPr>
              <a:t>A Clinician’s Guide to Gender Affirming Care </a:t>
            </a:r>
          </a:p>
          <a:p>
            <a:pPr marL="0" indent="0">
              <a:buNone/>
            </a:pPr>
            <a:r>
              <a:rPr lang="en-US" sz="2400" b="1" dirty="0">
                <a:latin typeface="Calibri" panose="020F0502020204030204" pitchFamily="34" charset="0"/>
              </a:rPr>
              <a:t>		</a:t>
            </a:r>
            <a:r>
              <a:rPr lang="en-US" sz="2400" b="1" dirty="0" smtClean="0">
                <a:latin typeface="Calibri" panose="020F0502020204030204" pitchFamily="34" charset="0"/>
              </a:rPr>
              <a:t>			by Chang, Singh, and dickey</a:t>
            </a:r>
          </a:p>
          <a:p>
            <a:pPr marL="0" indent="0">
              <a:buNone/>
            </a:pPr>
            <a:endParaRPr lang="en-US" sz="2400" b="1" dirty="0" smtClean="0">
              <a:latin typeface="Calibri" panose="020F0502020204030204" pitchFamily="34" charset="0"/>
            </a:endParaRPr>
          </a:p>
          <a:p>
            <a:pPr marL="457200" indent="-457200">
              <a:buAutoNum type="arabicParenR"/>
            </a:pPr>
            <a:r>
              <a:rPr lang="en-US" sz="2400" b="1" dirty="0">
                <a:latin typeface="Calibri" panose="020F0502020204030204" pitchFamily="34" charset="0"/>
                <a:hlinkClick r:id="rId3"/>
              </a:rPr>
              <a:t>https://workshops.genderhealthtraining.com/</a:t>
            </a:r>
            <a:endParaRPr lang="en-US" sz="2400" b="1" dirty="0">
              <a:latin typeface="Calibri" panose="020F0502020204030204" pitchFamily="34" charset="0"/>
            </a:endParaRPr>
          </a:p>
          <a:p>
            <a:pPr marL="0" indent="0">
              <a:buNone/>
            </a:pPr>
            <a:r>
              <a:rPr lang="en-US" sz="2400" b="1" dirty="0">
                <a:latin typeface="Calibri" panose="020F0502020204030204" pitchFamily="34" charset="0"/>
              </a:rPr>
              <a:t>		Free workshops, $30 for </a:t>
            </a:r>
            <a:r>
              <a:rPr lang="en-US" sz="2400" b="1" dirty="0" smtClean="0">
                <a:latin typeface="Calibri" panose="020F0502020204030204" pitchFamily="34" charset="0"/>
              </a:rPr>
              <a:t>CEU’s</a:t>
            </a:r>
          </a:p>
          <a:p>
            <a:pPr marL="0" indent="0">
              <a:buNone/>
            </a:pPr>
            <a:endParaRPr lang="en-US" sz="2400" b="1" dirty="0">
              <a:latin typeface="Calibri" panose="020F0502020204030204" pitchFamily="34" charset="0"/>
            </a:endParaRPr>
          </a:p>
        </p:txBody>
      </p:sp>
      <p:pic>
        <p:nvPicPr>
          <p:cNvPr id="6" name="Picture 5"/>
          <p:cNvPicPr>
            <a:picLocks noChangeAspect="1"/>
          </p:cNvPicPr>
          <p:nvPr/>
        </p:nvPicPr>
        <p:blipFill>
          <a:blip r:embed="rId4"/>
          <a:stretch>
            <a:fillRect/>
          </a:stretch>
        </p:blipFill>
        <p:spPr>
          <a:xfrm>
            <a:off x="9175531" y="2462497"/>
            <a:ext cx="2939343" cy="3846230"/>
          </a:xfrm>
          <a:prstGeom prst="rect">
            <a:avLst/>
          </a:prstGeom>
        </p:spPr>
      </p:pic>
      <p:pic>
        <p:nvPicPr>
          <p:cNvPr id="7" name="Picture 6"/>
          <p:cNvPicPr>
            <a:picLocks noChangeAspect="1"/>
          </p:cNvPicPr>
          <p:nvPr/>
        </p:nvPicPr>
        <p:blipFill>
          <a:blip r:embed="rId5"/>
          <a:stretch>
            <a:fillRect/>
          </a:stretch>
        </p:blipFill>
        <p:spPr>
          <a:xfrm>
            <a:off x="1082565" y="5081130"/>
            <a:ext cx="1671145" cy="1663618"/>
          </a:xfrm>
          <a:prstGeom prst="rect">
            <a:avLst/>
          </a:prstGeom>
        </p:spPr>
      </p:pic>
      <p:pic>
        <p:nvPicPr>
          <p:cNvPr id="8" name="Picture 7"/>
          <p:cNvPicPr>
            <a:picLocks noChangeAspect="1"/>
          </p:cNvPicPr>
          <p:nvPr/>
        </p:nvPicPr>
        <p:blipFill>
          <a:blip r:embed="rId6"/>
          <a:stretch>
            <a:fillRect/>
          </a:stretch>
        </p:blipFill>
        <p:spPr>
          <a:xfrm>
            <a:off x="3648888" y="5201105"/>
            <a:ext cx="3340491" cy="925059"/>
          </a:xfrm>
          <a:prstGeom prst="rect">
            <a:avLst/>
          </a:prstGeom>
        </p:spPr>
      </p:pic>
      <p:pic>
        <p:nvPicPr>
          <p:cNvPr id="9" name="Picture 8"/>
          <p:cNvPicPr>
            <a:picLocks noChangeAspect="1"/>
          </p:cNvPicPr>
          <p:nvPr/>
        </p:nvPicPr>
        <p:blipFill>
          <a:blip r:embed="rId7"/>
          <a:stretch>
            <a:fillRect/>
          </a:stretch>
        </p:blipFill>
        <p:spPr>
          <a:xfrm>
            <a:off x="8849711" y="6517"/>
            <a:ext cx="1954924" cy="1623797"/>
          </a:xfrm>
          <a:prstGeom prst="rect">
            <a:avLst/>
          </a:prstGeom>
        </p:spPr>
      </p:pic>
      <p:sp>
        <p:nvSpPr>
          <p:cNvPr id="10" name="TextBox 9"/>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54</a:t>
            </a:r>
            <a:endParaRPr lang="en-US" sz="2800" dirty="0">
              <a:solidFill>
                <a:srgbClr val="00B050"/>
              </a:solidFill>
            </a:endParaRPr>
          </a:p>
        </p:txBody>
      </p:sp>
    </p:spTree>
    <p:extLst>
      <p:ext uri="{BB962C8B-B14F-4D97-AF65-F5344CB8AC3E}">
        <p14:creationId xmlns:p14="http://schemas.microsoft.com/office/powerpoint/2010/main" val="20451469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rPr>
              <a:t>KEY REFERENCES</a:t>
            </a:r>
          </a:p>
        </p:txBody>
      </p:sp>
      <p:sp>
        <p:nvSpPr>
          <p:cNvPr id="4" name="Subtitle 2"/>
          <p:cNvSpPr>
            <a:spLocks noGrp="1"/>
          </p:cNvSpPr>
          <p:nvPr>
            <p:ph idx="1"/>
          </p:nvPr>
        </p:nvSpPr>
        <p:spPr/>
        <p:txBody>
          <a:bodyPr>
            <a:normAutofit/>
          </a:bodyPr>
          <a:lstStyle/>
          <a:p>
            <a:pPr marL="457200" indent="-457200">
              <a:buAutoNum type="arabicParenR"/>
            </a:pPr>
            <a:r>
              <a:rPr lang="en-US" sz="2400" b="1" dirty="0" smtClean="0">
                <a:latin typeface="Calibri" panose="020F0502020204030204" pitchFamily="34" charset="0"/>
              </a:rPr>
              <a:t>Principles </a:t>
            </a:r>
            <a:r>
              <a:rPr lang="en-US" sz="2400" b="1" dirty="0">
                <a:latin typeface="Calibri" panose="020F0502020204030204" pitchFamily="34" charset="0"/>
              </a:rPr>
              <a:t>of Transgender Medicine and Surgery, 2</a:t>
            </a:r>
            <a:r>
              <a:rPr lang="en-US" sz="2400" b="1" baseline="30000" dirty="0">
                <a:latin typeface="Calibri" panose="020F0502020204030204" pitchFamily="34" charset="0"/>
              </a:rPr>
              <a:t>nd</a:t>
            </a:r>
            <a:r>
              <a:rPr lang="en-US" sz="2400" b="1" dirty="0">
                <a:latin typeface="Calibri" panose="020F0502020204030204" pitchFamily="34" charset="0"/>
              </a:rPr>
              <a:t> Edition, </a:t>
            </a:r>
            <a:r>
              <a:rPr lang="en-US" sz="2400" b="1" dirty="0" smtClean="0">
                <a:latin typeface="Calibri" panose="020F0502020204030204" pitchFamily="34" charset="0"/>
              </a:rPr>
              <a:t>							by Randi </a:t>
            </a:r>
            <a:r>
              <a:rPr lang="en-US" sz="2400" b="1" dirty="0" err="1">
                <a:latin typeface="Calibri" panose="020F0502020204030204" pitchFamily="34" charset="0"/>
              </a:rPr>
              <a:t>Ettner</a:t>
            </a:r>
            <a:r>
              <a:rPr lang="en-US" sz="2400" b="1" dirty="0">
                <a:latin typeface="Calibri" panose="020F0502020204030204" pitchFamily="34" charset="0"/>
              </a:rPr>
              <a:t>, Stan </a:t>
            </a:r>
            <a:r>
              <a:rPr lang="en-US" sz="2400" b="1" dirty="0" err="1" smtClean="0">
                <a:latin typeface="Calibri" panose="020F0502020204030204" pitchFamily="34" charset="0"/>
              </a:rPr>
              <a:t>Monstrey</a:t>
            </a:r>
            <a:r>
              <a:rPr lang="en-US" sz="2400" b="1" dirty="0">
                <a:latin typeface="Calibri" panose="020F0502020204030204" pitchFamily="34" charset="0"/>
              </a:rPr>
              <a:t>, and Eli Coleman (2016) </a:t>
            </a:r>
          </a:p>
          <a:p>
            <a:pPr marL="0" indent="0">
              <a:buNone/>
            </a:pPr>
            <a:r>
              <a:rPr lang="en-US" sz="2400" dirty="0">
                <a:latin typeface="Calibri" panose="020F0502020204030204" pitchFamily="34" charset="0"/>
              </a:rPr>
              <a:t>	- associated with WPATH 					- children and adults</a:t>
            </a:r>
          </a:p>
          <a:p>
            <a:pPr marL="0" indent="0">
              <a:buNone/>
            </a:pPr>
            <a:r>
              <a:rPr lang="en-US" sz="2400" dirty="0">
                <a:latin typeface="Calibri" panose="020F0502020204030204" pitchFamily="34" charset="0"/>
              </a:rPr>
              <a:t>	- great review of research (reference)	- multiple authors</a:t>
            </a:r>
          </a:p>
          <a:p>
            <a:pPr marL="0" indent="0">
              <a:buNone/>
            </a:pPr>
            <a:endParaRPr lang="en-US" sz="2400" dirty="0">
              <a:latin typeface="Calibri" panose="020F0502020204030204" pitchFamily="34" charset="0"/>
            </a:endParaRPr>
          </a:p>
          <a:p>
            <a:pPr marL="0" indent="0">
              <a:buNone/>
            </a:pPr>
            <a:r>
              <a:rPr lang="en-US" sz="2400" b="1" dirty="0" smtClean="0">
                <a:latin typeface="Calibri" panose="020F0502020204030204" pitchFamily="34" charset="0"/>
              </a:rPr>
              <a:t>2)  Transgender </a:t>
            </a:r>
            <a:r>
              <a:rPr lang="en-US" sz="2400" b="1" dirty="0">
                <a:latin typeface="Calibri" panose="020F0502020204030204" pitchFamily="34" charset="0"/>
              </a:rPr>
              <a:t>Mental Health by Eric Yarbrough, MD (2018)</a:t>
            </a:r>
          </a:p>
          <a:p>
            <a:pPr marL="0" indent="0">
              <a:buNone/>
            </a:pPr>
            <a:r>
              <a:rPr lang="en-US" sz="2400" dirty="0">
                <a:latin typeface="Calibri" panose="020F0502020204030204" pitchFamily="34" charset="0"/>
              </a:rPr>
              <a:t>	- president of LGBTQ Psychiatrists		- only adults</a:t>
            </a:r>
          </a:p>
          <a:p>
            <a:pPr marL="0" indent="0">
              <a:buNone/>
            </a:pPr>
            <a:r>
              <a:rPr lang="en-US" sz="2400" dirty="0">
                <a:latin typeface="Calibri" panose="020F0502020204030204" pitchFamily="34" charset="0"/>
              </a:rPr>
              <a:t>	- meant as guidebook (cover to cover)	- single author</a:t>
            </a:r>
          </a:p>
        </p:txBody>
      </p:sp>
      <p:pic>
        <p:nvPicPr>
          <p:cNvPr id="3" name="Picture 2"/>
          <p:cNvPicPr>
            <a:picLocks noChangeAspect="1"/>
          </p:cNvPicPr>
          <p:nvPr/>
        </p:nvPicPr>
        <p:blipFill>
          <a:blip r:embed="rId2"/>
          <a:stretch>
            <a:fillRect/>
          </a:stretch>
        </p:blipFill>
        <p:spPr>
          <a:xfrm>
            <a:off x="8841261" y="0"/>
            <a:ext cx="2478380" cy="3666644"/>
          </a:xfrm>
          <a:prstGeom prst="rect">
            <a:avLst/>
          </a:prstGeom>
        </p:spPr>
      </p:pic>
      <p:pic>
        <p:nvPicPr>
          <p:cNvPr id="5" name="Picture 4"/>
          <p:cNvPicPr>
            <a:picLocks noChangeAspect="1"/>
          </p:cNvPicPr>
          <p:nvPr/>
        </p:nvPicPr>
        <p:blipFill>
          <a:blip r:embed="rId3"/>
          <a:stretch>
            <a:fillRect/>
          </a:stretch>
        </p:blipFill>
        <p:spPr>
          <a:xfrm>
            <a:off x="8285244" y="3666644"/>
            <a:ext cx="2110518" cy="3160629"/>
          </a:xfrm>
          <a:prstGeom prst="rect">
            <a:avLst/>
          </a:prstGeom>
        </p:spPr>
      </p:pic>
      <p:sp>
        <p:nvSpPr>
          <p:cNvPr id="6" name="TextBox 5"/>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55</a:t>
            </a:r>
            <a:endParaRPr lang="en-US" sz="2800" dirty="0">
              <a:solidFill>
                <a:srgbClr val="00B050"/>
              </a:solidFill>
            </a:endParaRPr>
          </a:p>
        </p:txBody>
      </p:sp>
    </p:spTree>
    <p:extLst>
      <p:ext uri="{BB962C8B-B14F-4D97-AF65-F5344CB8AC3E}">
        <p14:creationId xmlns:p14="http://schemas.microsoft.com/office/powerpoint/2010/main" val="1282942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6247" y="0"/>
            <a:ext cx="11430000" cy="854473"/>
          </a:xfrm>
        </p:spPr>
        <p:txBody>
          <a:bodyPr/>
          <a:lstStyle/>
          <a:p>
            <a:r>
              <a:rPr lang="en-US" b="1" dirty="0"/>
              <a:t>GENDER TERMS</a:t>
            </a:r>
          </a:p>
        </p:txBody>
      </p:sp>
      <p:sp>
        <p:nvSpPr>
          <p:cNvPr id="5" name="Content Placeholder 4"/>
          <p:cNvSpPr>
            <a:spLocks noGrp="1"/>
          </p:cNvSpPr>
          <p:nvPr>
            <p:ph idx="1"/>
          </p:nvPr>
        </p:nvSpPr>
        <p:spPr>
          <a:xfrm>
            <a:off x="286247" y="854472"/>
            <a:ext cx="11577099" cy="6003527"/>
          </a:xfrm>
        </p:spPr>
        <p:txBody>
          <a:bodyPr vert="horz" lIns="91440" tIns="45720" rIns="91440" bIns="45720" rtlCol="0" anchor="t">
            <a:normAutofit/>
          </a:bodyPr>
          <a:lstStyle/>
          <a:p>
            <a:pPr marL="0" indent="0">
              <a:buNone/>
            </a:pPr>
            <a:endParaRPr lang="en-US" sz="2400" dirty="0"/>
          </a:p>
          <a:p>
            <a:pPr marL="0" indent="0">
              <a:buNone/>
            </a:pPr>
            <a:endParaRPr lang="en-US" sz="2400" dirty="0"/>
          </a:p>
          <a:p>
            <a:pPr>
              <a:buFont typeface="Arial" panose="020B0604020202020204" pitchFamily="34" charset="0"/>
              <a:buChar char="•"/>
            </a:pPr>
            <a:r>
              <a:rPr lang="en-US" sz="4000" dirty="0"/>
              <a:t>Unless we are conducting research, </a:t>
            </a:r>
            <a:r>
              <a:rPr lang="en-US" sz="4000" dirty="0" smtClean="0"/>
              <a:t>honor people’s naming of themselves</a:t>
            </a:r>
            <a:endParaRPr lang="en-US" sz="4000" dirty="0"/>
          </a:p>
          <a:p>
            <a:pPr marL="0" indent="0">
              <a:buNone/>
            </a:pPr>
            <a:endParaRPr lang="en-US" sz="4000" dirty="0"/>
          </a:p>
          <a:p>
            <a:pPr>
              <a:buFont typeface="Arial" panose="020B0604020202020204" pitchFamily="34" charset="0"/>
              <a:buChar char="•"/>
            </a:pPr>
            <a:r>
              <a:rPr lang="en-US" sz="4000" dirty="0"/>
              <a:t>These terms will change over time </a:t>
            </a:r>
            <a:endParaRPr lang="en-US" sz="4000" dirty="0" smtClean="0"/>
          </a:p>
          <a:p>
            <a:pPr marL="0" indent="0">
              <a:buNone/>
            </a:pPr>
            <a:r>
              <a:rPr lang="en-US" sz="4000" dirty="0" smtClean="0"/>
              <a:t>														(</a:t>
            </a:r>
            <a:r>
              <a:rPr lang="en-US" sz="4000" dirty="0"/>
              <a:t>example: “Queer.”) </a:t>
            </a:r>
          </a:p>
          <a:p>
            <a:pPr marL="457200" indent="-457200">
              <a:buAutoNum type="arabicPeriod"/>
            </a:pPr>
            <a:endParaRPr lang="en-US" sz="2400"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4</a:t>
            </a:r>
            <a:endParaRPr lang="en-US" sz="2800" dirty="0">
              <a:solidFill>
                <a:srgbClr val="00B050"/>
              </a:solidFill>
            </a:endParaRPr>
          </a:p>
        </p:txBody>
      </p:sp>
    </p:spTree>
    <p:extLst>
      <p:ext uri="{BB962C8B-B14F-4D97-AF65-F5344CB8AC3E}">
        <p14:creationId xmlns:p14="http://schemas.microsoft.com/office/powerpoint/2010/main" val="82649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7" dur="50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2" dur="50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17" dur="5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Calibri" panose="020F0502020204030204" pitchFamily="34" charset="0"/>
              </a:rPr>
              <a:t>KEY RESOURCES (Families)</a:t>
            </a:r>
            <a:endParaRPr lang="en-US" dirty="0">
              <a:latin typeface="Calibri" panose="020F0502020204030204" pitchFamily="34" charset="0"/>
            </a:endParaRPr>
          </a:p>
        </p:txBody>
      </p:sp>
      <p:sp>
        <p:nvSpPr>
          <p:cNvPr id="4" name="Subtitle 2"/>
          <p:cNvSpPr>
            <a:spLocks noGrp="1"/>
          </p:cNvSpPr>
          <p:nvPr>
            <p:ph idx="1"/>
          </p:nvPr>
        </p:nvSpPr>
        <p:spPr/>
        <p:txBody>
          <a:bodyPr>
            <a:normAutofit/>
          </a:bodyPr>
          <a:lstStyle/>
          <a:p>
            <a:pPr marL="457200" indent="-457200">
              <a:buAutoNum type="arabicParenR"/>
            </a:pPr>
            <a:r>
              <a:rPr lang="en-US" sz="2400" b="1" dirty="0" smtClean="0">
                <a:latin typeface="Calibri" panose="020F0502020204030204" pitchFamily="34" charset="0"/>
              </a:rPr>
              <a:t>Transgender Teen, by Stephanie Brill and Lisa Kenney</a:t>
            </a:r>
          </a:p>
          <a:p>
            <a:pPr marL="0" indent="0">
              <a:buNone/>
            </a:pPr>
            <a:endParaRPr lang="en-US" sz="2400" b="1" dirty="0" smtClean="0">
              <a:latin typeface="Calibri" panose="020F0502020204030204" pitchFamily="34" charset="0"/>
            </a:endParaRPr>
          </a:p>
          <a:p>
            <a:pPr marL="0" indent="0">
              <a:buNone/>
            </a:pPr>
            <a:endParaRPr lang="en-US" sz="2400" b="1" dirty="0" smtClean="0">
              <a:latin typeface="Calibri" panose="020F0502020204030204" pitchFamily="34" charset="0"/>
            </a:endParaRPr>
          </a:p>
          <a:p>
            <a:pPr marL="0" indent="0">
              <a:buNone/>
            </a:pPr>
            <a:endParaRPr lang="en-US" sz="2400" b="1" dirty="0">
              <a:latin typeface="Calibri" panose="020F0502020204030204" pitchFamily="34" charset="0"/>
            </a:endParaRPr>
          </a:p>
          <a:p>
            <a:pPr marL="0" indent="0">
              <a:buNone/>
            </a:pPr>
            <a:endParaRPr lang="en-US" sz="2400" b="1" dirty="0" smtClean="0">
              <a:latin typeface="Calibri" panose="020F0502020204030204" pitchFamily="34" charset="0"/>
            </a:endParaRPr>
          </a:p>
          <a:p>
            <a:pPr marL="0" indent="0">
              <a:buNone/>
            </a:pPr>
            <a:endParaRPr lang="en-US" sz="2400" b="1" dirty="0">
              <a:latin typeface="Calibri" panose="020F0502020204030204" pitchFamily="34" charset="0"/>
            </a:endParaRPr>
          </a:p>
          <a:p>
            <a:pPr marL="0" indent="0">
              <a:buNone/>
            </a:pPr>
            <a:r>
              <a:rPr lang="en-US" sz="2400" b="1" dirty="0" smtClean="0">
                <a:latin typeface="Calibri" panose="020F0502020204030204" pitchFamily="34" charset="0"/>
              </a:rPr>
              <a:t>2)   The Gender Identity Workbook for Kids </a:t>
            </a:r>
            <a:r>
              <a:rPr lang="en-US" sz="2400" b="1" dirty="0">
                <a:latin typeface="Calibri" panose="020F0502020204030204" pitchFamily="34" charset="0"/>
              </a:rPr>
              <a:t>	</a:t>
            </a:r>
            <a:r>
              <a:rPr lang="en-US" sz="2400" b="1" dirty="0" smtClean="0">
                <a:latin typeface="Calibri" panose="020F0502020204030204" pitchFamily="34" charset="0"/>
              </a:rPr>
              <a:t>												by Kelly </a:t>
            </a:r>
            <a:r>
              <a:rPr lang="en-US" sz="2400" b="1" dirty="0" err="1" smtClean="0">
                <a:latin typeface="Calibri" panose="020F0502020204030204" pitchFamily="34" charset="0"/>
              </a:rPr>
              <a:t>Storck</a:t>
            </a:r>
            <a:endParaRPr lang="en-US" sz="2400" b="1" dirty="0" smtClean="0">
              <a:latin typeface="Calibri" panose="020F0502020204030204" pitchFamily="34" charset="0"/>
            </a:endParaRPr>
          </a:p>
          <a:p>
            <a:pPr marL="457200" indent="-457200">
              <a:buAutoNum type="arabicParenR"/>
            </a:pPr>
            <a:endParaRPr lang="en-US" sz="2400" b="1" dirty="0">
              <a:latin typeface="Calibri" panose="020F0502020204030204" pitchFamily="34" charset="0"/>
            </a:endParaRPr>
          </a:p>
          <a:p>
            <a:pPr marL="457200" indent="-457200">
              <a:buAutoNum type="arabicParenR"/>
            </a:pPr>
            <a:endParaRPr lang="en-US" sz="2400" b="1" dirty="0" smtClean="0">
              <a:latin typeface="Calibri" panose="020F0502020204030204" pitchFamily="34" charset="0"/>
            </a:endParaRPr>
          </a:p>
        </p:txBody>
      </p:sp>
      <p:pic>
        <p:nvPicPr>
          <p:cNvPr id="6" name="Picture 5"/>
          <p:cNvPicPr>
            <a:picLocks noChangeAspect="1"/>
          </p:cNvPicPr>
          <p:nvPr/>
        </p:nvPicPr>
        <p:blipFill>
          <a:blip r:embed="rId2"/>
          <a:stretch>
            <a:fillRect/>
          </a:stretch>
        </p:blipFill>
        <p:spPr>
          <a:xfrm>
            <a:off x="7927803" y="86109"/>
            <a:ext cx="2141107" cy="3404625"/>
          </a:xfrm>
          <a:prstGeom prst="rect">
            <a:avLst/>
          </a:prstGeom>
        </p:spPr>
      </p:pic>
      <p:pic>
        <p:nvPicPr>
          <p:cNvPr id="7" name="Picture 6"/>
          <p:cNvPicPr>
            <a:picLocks noChangeAspect="1"/>
          </p:cNvPicPr>
          <p:nvPr/>
        </p:nvPicPr>
        <p:blipFill>
          <a:blip r:embed="rId3"/>
          <a:stretch>
            <a:fillRect/>
          </a:stretch>
        </p:blipFill>
        <p:spPr>
          <a:xfrm>
            <a:off x="7927803" y="3490734"/>
            <a:ext cx="2617076" cy="3284776"/>
          </a:xfrm>
          <a:prstGeom prst="rect">
            <a:avLst/>
          </a:prstGeom>
        </p:spPr>
      </p:pic>
      <p:sp>
        <p:nvSpPr>
          <p:cNvPr id="8" name="TextBox 7"/>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56</a:t>
            </a:r>
            <a:endParaRPr lang="en-US" sz="2800" dirty="0">
              <a:solidFill>
                <a:srgbClr val="00B050"/>
              </a:solidFill>
            </a:endParaRPr>
          </a:p>
        </p:txBody>
      </p:sp>
    </p:spTree>
    <p:extLst>
      <p:ext uri="{BB962C8B-B14F-4D97-AF65-F5344CB8AC3E}">
        <p14:creationId xmlns:p14="http://schemas.microsoft.com/office/powerpoint/2010/main" val="19302795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CONTACT INFORMATION</a:t>
            </a:r>
          </a:p>
        </p:txBody>
      </p:sp>
      <p:sp>
        <p:nvSpPr>
          <p:cNvPr id="3" name="Content Placeholder 2"/>
          <p:cNvSpPr>
            <a:spLocks noGrp="1"/>
          </p:cNvSpPr>
          <p:nvPr>
            <p:ph idx="1"/>
          </p:nvPr>
        </p:nvSpPr>
        <p:spPr>
          <a:xfrm>
            <a:off x="354563" y="1600200"/>
            <a:ext cx="11607282" cy="4765766"/>
          </a:xfrm>
        </p:spPr>
        <p:txBody>
          <a:bodyPr>
            <a:normAutofit fontScale="62500" lnSpcReduction="20000"/>
          </a:bodyPr>
          <a:lstStyle/>
          <a:p>
            <a:pPr marL="0" indent="0">
              <a:buNone/>
            </a:pPr>
            <a:r>
              <a:rPr lang="en-US" sz="6300" b="1" dirty="0"/>
              <a:t>Dan Sturgill, Ph.D.</a:t>
            </a:r>
          </a:p>
          <a:p>
            <a:pPr marL="0" indent="0">
              <a:buNone/>
            </a:pPr>
            <a:r>
              <a:rPr lang="en-US" dirty="0"/>
              <a:t>He/him; cisgender man; ally </a:t>
            </a:r>
          </a:p>
          <a:p>
            <a:pPr marL="0" indent="0">
              <a:buNone/>
            </a:pPr>
            <a:r>
              <a:rPr lang="en-US" dirty="0">
                <a:solidFill>
                  <a:schemeClr val="tx2">
                    <a:lumMod val="75000"/>
                    <a:lumOff val="25000"/>
                  </a:schemeClr>
                </a:solidFill>
                <a:hlinkClick r:id="rId2"/>
              </a:rPr>
              <a:t>Danial.Sturgill@sanfordhealth.org</a:t>
            </a:r>
            <a:endParaRPr lang="en-US" dirty="0">
              <a:solidFill>
                <a:schemeClr val="tx2">
                  <a:lumMod val="75000"/>
                  <a:lumOff val="25000"/>
                </a:schemeClr>
              </a:solidFill>
            </a:endParaRPr>
          </a:p>
          <a:p>
            <a:pPr marL="0" indent="0">
              <a:buNone/>
            </a:pPr>
            <a:r>
              <a:rPr lang="en-US" dirty="0"/>
              <a:t>701-417-6999</a:t>
            </a:r>
          </a:p>
          <a:p>
            <a:pPr marL="0" indent="0">
              <a:buNone/>
            </a:pPr>
            <a:endParaRPr lang="en-US" dirty="0"/>
          </a:p>
          <a:p>
            <a:endParaRPr lang="en-US" dirty="0"/>
          </a:p>
          <a:p>
            <a:pPr marL="0" indent="0">
              <a:buNone/>
            </a:pPr>
            <a:endParaRPr lang="en-US" sz="1800" dirty="0"/>
          </a:p>
          <a:p>
            <a:pPr marL="0" indent="0">
              <a:buNone/>
            </a:pPr>
            <a:endParaRPr lang="en-US" sz="1800" dirty="0"/>
          </a:p>
          <a:p>
            <a:pPr marL="0" indent="0">
              <a:buNone/>
            </a:pPr>
            <a:r>
              <a:rPr lang="en-US" sz="7600" b="1" dirty="0"/>
              <a:t>Transgender and Gender Diverse Health Coalition</a:t>
            </a:r>
            <a:r>
              <a:rPr lang="en-US" sz="7600" dirty="0"/>
              <a:t> </a:t>
            </a:r>
          </a:p>
          <a:p>
            <a:pPr lvl="1"/>
            <a:r>
              <a:rPr lang="en-US" sz="3800" dirty="0"/>
              <a:t>3</a:t>
            </a:r>
            <a:r>
              <a:rPr lang="en-US" sz="3800" baseline="30000" dirty="0"/>
              <a:t>rd</a:t>
            </a:r>
            <a:r>
              <a:rPr lang="en-US" sz="3800" dirty="0"/>
              <a:t> Monday of each month, over the Noon hour</a:t>
            </a:r>
          </a:p>
          <a:p>
            <a:pPr lvl="1"/>
            <a:r>
              <a:rPr lang="en-US" sz="3800" dirty="0"/>
              <a:t>Message Dan if you would like to be added to the </a:t>
            </a:r>
            <a:r>
              <a:rPr lang="en-US" sz="3800" dirty="0" err="1"/>
              <a:t>Webex</a:t>
            </a:r>
            <a:r>
              <a:rPr lang="en-US" sz="3800" dirty="0"/>
              <a:t> invite</a:t>
            </a:r>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57</a:t>
            </a:r>
            <a:endParaRPr lang="en-US" sz="2800" dirty="0">
              <a:solidFill>
                <a:srgbClr val="00B050"/>
              </a:solidFill>
            </a:endParaRPr>
          </a:p>
        </p:txBody>
      </p:sp>
    </p:spTree>
    <p:extLst>
      <p:ext uri="{BB962C8B-B14F-4D97-AF65-F5344CB8AC3E}">
        <p14:creationId xmlns:p14="http://schemas.microsoft.com/office/powerpoint/2010/main" val="30687947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6247" y="0"/>
            <a:ext cx="11430000" cy="854473"/>
          </a:xfrm>
        </p:spPr>
        <p:txBody>
          <a:bodyPr/>
          <a:lstStyle/>
          <a:p>
            <a:r>
              <a:rPr lang="en-US" sz="4800" b="1" dirty="0" smtClean="0"/>
              <a:t>UMBRELLA TERMS FOR GENDER</a:t>
            </a:r>
            <a:endParaRPr lang="en-US" sz="4800" b="1" dirty="0"/>
          </a:p>
        </p:txBody>
      </p:sp>
      <p:sp>
        <p:nvSpPr>
          <p:cNvPr id="5" name="Content Placeholder 4"/>
          <p:cNvSpPr>
            <a:spLocks noGrp="1"/>
          </p:cNvSpPr>
          <p:nvPr>
            <p:ph idx="1"/>
          </p:nvPr>
        </p:nvSpPr>
        <p:spPr>
          <a:xfrm>
            <a:off x="286247" y="854472"/>
            <a:ext cx="11577099" cy="6003527"/>
          </a:xfrm>
        </p:spPr>
        <p:txBody>
          <a:bodyPr vert="horz" lIns="91440" tIns="45720" rIns="91440" bIns="45720" rtlCol="0" anchor="t">
            <a:normAutofit/>
          </a:bodyPr>
          <a:lstStyle/>
          <a:p>
            <a:pPr marL="0" indent="0">
              <a:buNone/>
            </a:pPr>
            <a:endParaRPr lang="en-US" sz="4800" b="1" dirty="0" smtClean="0"/>
          </a:p>
          <a:p>
            <a:pPr marL="0" indent="0">
              <a:buNone/>
            </a:pPr>
            <a:r>
              <a:rPr lang="en-US" sz="4800" b="1" dirty="0" smtClean="0"/>
              <a:t>Gender Diverse or Gender Expansive </a:t>
            </a:r>
          </a:p>
          <a:p>
            <a:pPr marL="0" indent="0">
              <a:buNone/>
            </a:pPr>
            <a:r>
              <a:rPr lang="en-US" sz="2400" dirty="0" smtClean="0"/>
              <a:t>	</a:t>
            </a:r>
          </a:p>
          <a:p>
            <a:r>
              <a:rPr lang="en-US" sz="2400" dirty="0"/>
              <a:t>	</a:t>
            </a:r>
            <a:r>
              <a:rPr lang="en-US" sz="2400" dirty="0" smtClean="0"/>
              <a:t>not </a:t>
            </a:r>
            <a:r>
              <a:rPr lang="en-US" sz="2400" dirty="0"/>
              <a:t>following cultural stereotypes related to the assignment of sex at </a:t>
            </a:r>
            <a:r>
              <a:rPr lang="en-US" sz="2400" dirty="0" smtClean="0"/>
              <a:t>birth</a:t>
            </a:r>
          </a:p>
          <a:p>
            <a:endParaRPr lang="en-US" sz="2400" dirty="0"/>
          </a:p>
          <a:p>
            <a:r>
              <a:rPr lang="en-US" sz="2400" b="1" dirty="0" smtClean="0"/>
              <a:t>	</a:t>
            </a:r>
            <a:r>
              <a:rPr lang="en-US" sz="2400" dirty="0" smtClean="0"/>
              <a:t>previously </a:t>
            </a:r>
            <a:r>
              <a:rPr lang="en-US" sz="2400" dirty="0"/>
              <a:t>gender nonconforming or gender </a:t>
            </a:r>
            <a:r>
              <a:rPr lang="en-US" sz="2400" dirty="0" smtClean="0"/>
              <a:t>variant</a:t>
            </a:r>
          </a:p>
          <a:p>
            <a:endParaRPr lang="en-US" sz="2400" dirty="0"/>
          </a:p>
          <a:p>
            <a:r>
              <a:rPr lang="en-US" sz="2400" dirty="0" smtClean="0"/>
              <a:t>	sometimes referred to as </a:t>
            </a:r>
            <a:r>
              <a:rPr lang="en-US" sz="2400" b="1" dirty="0" smtClean="0"/>
              <a:t>TGD (transgender and gender diverse)</a:t>
            </a:r>
            <a:endParaRPr lang="en-US" sz="2400" b="1" dirty="0"/>
          </a:p>
          <a:p>
            <a:pPr marL="0" indent="0">
              <a:buNone/>
            </a:pPr>
            <a:r>
              <a:rPr lang="en-US" sz="2400" dirty="0"/>
              <a:t>	</a:t>
            </a:r>
          </a:p>
          <a:p>
            <a:pPr marL="457200" indent="-457200">
              <a:buAutoNum type="arabicPeriod"/>
            </a:pPr>
            <a:endParaRPr lang="en-US" sz="2400" dirty="0"/>
          </a:p>
        </p:txBody>
      </p:sp>
      <p:sp>
        <p:nvSpPr>
          <p:cNvPr id="6" name="TextBox 5"/>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5</a:t>
            </a:r>
            <a:endParaRPr lang="en-US" sz="2800" dirty="0">
              <a:solidFill>
                <a:srgbClr val="00B050"/>
              </a:solidFill>
            </a:endParaRPr>
          </a:p>
        </p:txBody>
      </p:sp>
    </p:spTree>
    <p:extLst>
      <p:ext uri="{BB962C8B-B14F-4D97-AF65-F5344CB8AC3E}">
        <p14:creationId xmlns:p14="http://schemas.microsoft.com/office/powerpoint/2010/main" val="427568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heel(1)">
                                      <p:cBhvr>
                                        <p:cTn id="7" dur="20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wheel(1)">
                                      <p:cBhvr>
                                        <p:cTn id="12" dur="20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wheel(1)">
                                      <p:cBhvr>
                                        <p:cTn id="17"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430000" cy="1233090"/>
          </a:xfrm>
        </p:spPr>
        <p:txBody>
          <a:bodyPr>
            <a:normAutofit/>
          </a:bodyPr>
          <a:lstStyle/>
          <a:p>
            <a:r>
              <a:rPr lang="en-US" sz="4900" b="1" dirty="0">
                <a:latin typeface="Calibri" panose="020F0502020204030204" pitchFamily="34" charset="0"/>
              </a:rPr>
              <a:t>GENDER </a:t>
            </a:r>
            <a:r>
              <a:rPr lang="en-US" sz="4900" b="1" dirty="0" smtClean="0">
                <a:latin typeface="Calibri" panose="020F0502020204030204" pitchFamily="34" charset="0"/>
              </a:rPr>
              <a:t>and Sexual Orientation</a:t>
            </a:r>
            <a:endParaRPr lang="en-US" dirty="0"/>
          </a:p>
        </p:txBody>
      </p:sp>
      <p:sp>
        <p:nvSpPr>
          <p:cNvPr id="4" name="Text Placeholder 2"/>
          <p:cNvSpPr>
            <a:spLocks noGrp="1"/>
          </p:cNvSpPr>
          <p:nvPr>
            <p:ph idx="1"/>
          </p:nvPr>
        </p:nvSpPr>
        <p:spPr>
          <a:xfrm>
            <a:off x="140368" y="1295400"/>
            <a:ext cx="11887200" cy="5052237"/>
          </a:xfrm>
        </p:spPr>
        <p:txBody>
          <a:bodyPr>
            <a:normAutofit lnSpcReduction="10000"/>
          </a:bodyPr>
          <a:lstStyle/>
          <a:p>
            <a:pPr algn="l"/>
            <a:r>
              <a:rPr lang="en-US" sz="2800" b="1" dirty="0">
                <a:latin typeface="Calibri" panose="020F0502020204030204" pitchFamily="34" charset="0"/>
                <a:cs typeface="Arial" panose="020B0604020202020204" pitchFamily="34" charset="0"/>
              </a:rPr>
              <a:t>Sex assigned at birth</a:t>
            </a:r>
            <a:r>
              <a:rPr lang="en-US" sz="2800" dirty="0">
                <a:latin typeface="Calibri" panose="020F0502020204030204" pitchFamily="34" charset="0"/>
                <a:cs typeface="Arial" panose="020B0604020202020204" pitchFamily="34" charset="0"/>
              </a:rPr>
              <a:t> – </a:t>
            </a:r>
            <a:r>
              <a:rPr lang="en-US" sz="2800" dirty="0" smtClean="0">
                <a:latin typeface="Calibri" panose="020F0502020204030204" pitchFamily="34" charset="0"/>
                <a:cs typeface="Arial" panose="020B0604020202020204" pitchFamily="34" charset="0"/>
              </a:rPr>
              <a:t>male</a:t>
            </a:r>
            <a:r>
              <a:rPr lang="en-US" sz="2800" dirty="0">
                <a:latin typeface="Calibri" panose="020F0502020204030204" pitchFamily="34" charset="0"/>
                <a:cs typeface="Arial" panose="020B0604020202020204" pitchFamily="34" charset="0"/>
              </a:rPr>
              <a:t>, female, intersex 			</a:t>
            </a:r>
          </a:p>
          <a:p>
            <a:pPr algn="l"/>
            <a:endParaRPr lang="en-US" sz="2800" b="1" dirty="0">
              <a:latin typeface="Calibri" panose="020F0502020204030204" pitchFamily="34" charset="0"/>
              <a:cs typeface="Arial" panose="020B0604020202020204" pitchFamily="34" charset="0"/>
            </a:endParaRPr>
          </a:p>
          <a:p>
            <a:pPr algn="l"/>
            <a:r>
              <a:rPr lang="en-US" sz="2800" b="1" dirty="0">
                <a:latin typeface="Calibri" panose="020F0502020204030204" pitchFamily="34" charset="0"/>
                <a:cs typeface="Arial" panose="020B0604020202020204" pitchFamily="34" charset="0"/>
              </a:rPr>
              <a:t>Gender Identity</a:t>
            </a:r>
            <a:r>
              <a:rPr lang="en-US" sz="2800" dirty="0">
                <a:latin typeface="Calibri" panose="020F0502020204030204" pitchFamily="34" charset="0"/>
                <a:cs typeface="Arial" panose="020B0604020202020204" pitchFamily="34" charset="0"/>
              </a:rPr>
              <a:t> – </a:t>
            </a:r>
            <a:r>
              <a:rPr lang="en-US" sz="2800" dirty="0" smtClean="0">
                <a:latin typeface="Calibri" panose="020F0502020204030204" pitchFamily="34" charset="0"/>
                <a:cs typeface="Arial" panose="020B0604020202020204" pitchFamily="34" charset="0"/>
              </a:rPr>
              <a:t>one’s </a:t>
            </a:r>
            <a:r>
              <a:rPr lang="en-US" sz="2800" dirty="0">
                <a:latin typeface="Calibri" panose="020F0502020204030204" pitchFamily="34" charset="0"/>
                <a:cs typeface="Arial" panose="020B0604020202020204" pitchFamily="34" charset="0"/>
              </a:rPr>
              <a:t>inner concept (male, female, </a:t>
            </a:r>
            <a:r>
              <a:rPr lang="en-US" sz="2800" dirty="0" smtClean="0">
                <a:latin typeface="Calibri" panose="020F0502020204030204" pitchFamily="34" charset="0"/>
                <a:cs typeface="Arial" panose="020B0604020202020204" pitchFamily="34" charset="0"/>
              </a:rPr>
              <a:t>bi-gender queer</a:t>
            </a:r>
            <a:r>
              <a:rPr lang="en-US" sz="2800" dirty="0">
                <a:latin typeface="Calibri" panose="020F0502020204030204" pitchFamily="34" charset="0"/>
                <a:cs typeface="Arial" panose="020B0604020202020204" pitchFamily="34" charset="0"/>
              </a:rPr>
              <a:t>, etc</a:t>
            </a:r>
            <a:r>
              <a:rPr lang="en-US" sz="2800" dirty="0" smtClean="0">
                <a:latin typeface="Calibri" panose="020F0502020204030204" pitchFamily="34" charset="0"/>
                <a:cs typeface="Arial" panose="020B0604020202020204" pitchFamily="34" charset="0"/>
              </a:rPr>
              <a:t>.)</a:t>
            </a:r>
          </a:p>
          <a:p>
            <a:pPr marL="0" indent="0" algn="l">
              <a:buNone/>
            </a:pPr>
            <a:endParaRPr lang="en-US" sz="2800" dirty="0">
              <a:latin typeface="Calibri" panose="020F0502020204030204" pitchFamily="34" charset="0"/>
              <a:cs typeface="Arial" panose="020B0604020202020204" pitchFamily="34" charset="0"/>
            </a:endParaRPr>
          </a:p>
          <a:p>
            <a:pPr algn="l"/>
            <a:r>
              <a:rPr lang="en-US" sz="2800" b="1" dirty="0">
                <a:latin typeface="Calibri" panose="020F0502020204030204" pitchFamily="34" charset="0"/>
                <a:cs typeface="Arial" panose="020B0604020202020204" pitchFamily="34" charset="0"/>
              </a:rPr>
              <a:t>Gender Expression</a:t>
            </a:r>
            <a:r>
              <a:rPr lang="en-US" sz="2800" dirty="0">
                <a:latin typeface="Calibri" panose="020F0502020204030204" pitchFamily="34" charset="0"/>
                <a:cs typeface="Arial" panose="020B0604020202020204" pitchFamily="34" charset="0"/>
              </a:rPr>
              <a:t> – </a:t>
            </a:r>
            <a:r>
              <a:rPr lang="en-US" sz="2800" dirty="0" smtClean="0">
                <a:latin typeface="Calibri" panose="020F0502020204030204" pitchFamily="34" charset="0"/>
                <a:cs typeface="Arial" panose="020B0604020202020204" pitchFamily="34" charset="0"/>
              </a:rPr>
              <a:t>external </a:t>
            </a:r>
            <a:r>
              <a:rPr lang="en-US" sz="2800" dirty="0">
                <a:latin typeface="Calibri" panose="020F0502020204030204" pitchFamily="34" charset="0"/>
                <a:cs typeface="Arial" panose="020B0604020202020204" pitchFamily="34" charset="0"/>
              </a:rPr>
              <a:t>appearance of one’s </a:t>
            </a:r>
            <a:r>
              <a:rPr lang="en-US" sz="2800" dirty="0" smtClean="0">
                <a:latin typeface="Calibri" panose="020F0502020204030204" pitchFamily="34" charset="0"/>
                <a:cs typeface="Arial" panose="020B0604020202020204" pitchFamily="34" charset="0"/>
              </a:rPr>
              <a:t>gender(behavior</a:t>
            </a:r>
            <a:r>
              <a:rPr lang="en-US" sz="2800" dirty="0">
                <a:latin typeface="Calibri" panose="020F0502020204030204" pitchFamily="34" charset="0"/>
                <a:cs typeface="Arial" panose="020B0604020202020204" pitchFamily="34" charset="0"/>
              </a:rPr>
              <a:t>, </a:t>
            </a:r>
            <a:r>
              <a:rPr lang="en-US" sz="2800" dirty="0" smtClean="0">
                <a:latin typeface="Calibri" panose="020F0502020204030204" pitchFamily="34" charset="0"/>
                <a:cs typeface="Arial" panose="020B0604020202020204" pitchFamily="34" charset="0"/>
              </a:rPr>
              <a:t>				        clothing</a:t>
            </a:r>
            <a:r>
              <a:rPr lang="en-US" sz="2800" dirty="0">
                <a:latin typeface="Calibri" panose="020F0502020204030204" pitchFamily="34" charset="0"/>
                <a:cs typeface="Arial" panose="020B0604020202020204" pitchFamily="34" charset="0"/>
              </a:rPr>
              <a:t>, etc</a:t>
            </a:r>
            <a:r>
              <a:rPr lang="en-US" sz="2800" dirty="0" smtClean="0">
                <a:latin typeface="Calibri" panose="020F0502020204030204" pitchFamily="34" charset="0"/>
                <a:cs typeface="Arial" panose="020B0604020202020204" pitchFamily="34" charset="0"/>
              </a:rPr>
              <a:t>.)</a:t>
            </a:r>
          </a:p>
          <a:p>
            <a:pPr algn="l"/>
            <a:endParaRPr lang="en-US" sz="2800" dirty="0">
              <a:latin typeface="Calibri" panose="020F0502020204030204" pitchFamily="34" charset="0"/>
              <a:cs typeface="Arial" panose="020B0604020202020204" pitchFamily="34" charset="0"/>
            </a:endParaRPr>
          </a:p>
          <a:p>
            <a:pPr algn="l"/>
            <a:r>
              <a:rPr lang="en-US" sz="2800" b="1" dirty="0">
                <a:latin typeface="Calibri" panose="020F0502020204030204" pitchFamily="34" charset="0"/>
                <a:cs typeface="Arial" panose="020B0604020202020204" pitchFamily="34" charset="0"/>
              </a:rPr>
              <a:t>Sexual Orientation</a:t>
            </a:r>
            <a:r>
              <a:rPr lang="en-US" sz="2800" dirty="0">
                <a:latin typeface="Calibri" panose="020F0502020204030204" pitchFamily="34" charset="0"/>
                <a:cs typeface="Arial" panose="020B0604020202020204" pitchFamily="34" charset="0"/>
              </a:rPr>
              <a:t> – </a:t>
            </a:r>
            <a:r>
              <a:rPr lang="en-US" sz="2800" dirty="0" smtClean="0">
                <a:latin typeface="Calibri" panose="020F0502020204030204" pitchFamily="34" charset="0"/>
                <a:cs typeface="Arial" panose="020B0604020202020204" pitchFamily="34" charset="0"/>
              </a:rPr>
              <a:t>heterosexual</a:t>
            </a:r>
            <a:r>
              <a:rPr lang="en-US" sz="2800" dirty="0">
                <a:latin typeface="Calibri" panose="020F0502020204030204" pitchFamily="34" charset="0"/>
                <a:cs typeface="Arial" panose="020B0604020202020204" pitchFamily="34" charset="0"/>
              </a:rPr>
              <a:t>, </a:t>
            </a:r>
            <a:r>
              <a:rPr lang="en-US" sz="2800" dirty="0" smtClean="0">
                <a:latin typeface="Calibri" panose="020F0502020204030204" pitchFamily="34" charset="0"/>
                <a:cs typeface="Arial" panose="020B0604020202020204" pitchFamily="34" charset="0"/>
              </a:rPr>
              <a:t>gay/lesbian, bisexual, pansexual</a:t>
            </a:r>
            <a:r>
              <a:rPr lang="en-US" sz="2800" dirty="0">
                <a:latin typeface="Calibri" panose="020F0502020204030204" pitchFamily="34" charset="0"/>
                <a:cs typeface="Arial" panose="020B0604020202020204" pitchFamily="34" charset="0"/>
              </a:rPr>
              <a:t>, </a:t>
            </a:r>
            <a:r>
              <a:rPr lang="en-US" sz="2800" dirty="0" smtClean="0">
                <a:latin typeface="Calibri" panose="020F0502020204030204" pitchFamily="34" charset="0"/>
                <a:cs typeface="Arial" panose="020B0604020202020204" pitchFamily="34" charset="0"/>
              </a:rPr>
              <a:t>				        asexual</a:t>
            </a:r>
            <a:r>
              <a:rPr lang="en-US" sz="2800" dirty="0">
                <a:latin typeface="Calibri" panose="020F0502020204030204" pitchFamily="34" charset="0"/>
                <a:cs typeface="Arial" panose="020B0604020202020204" pitchFamily="34" charset="0"/>
              </a:rPr>
              <a:t>, etc</a:t>
            </a:r>
            <a:r>
              <a:rPr lang="en-US" sz="2800" dirty="0" smtClean="0">
                <a:latin typeface="Calibri" panose="020F0502020204030204" pitchFamily="34" charset="0"/>
                <a:cs typeface="Arial" panose="020B0604020202020204" pitchFamily="34" charset="0"/>
              </a:rPr>
              <a:t>.</a:t>
            </a:r>
          </a:p>
          <a:p>
            <a:pPr marL="0" indent="0" algn="l">
              <a:buNone/>
            </a:pPr>
            <a:endParaRPr lang="en-US" sz="2800" dirty="0">
              <a:latin typeface="Calibri" panose="020F0502020204030204" pitchFamily="34" charset="0"/>
              <a:cs typeface="Arial" panose="020B0604020202020204" pitchFamily="34" charset="0"/>
            </a:endParaRPr>
          </a:p>
          <a:p>
            <a:pPr algn="l"/>
            <a:r>
              <a:rPr lang="en-US" sz="2800" b="1" dirty="0">
                <a:latin typeface="Calibri" panose="020F0502020204030204" pitchFamily="34" charset="0"/>
                <a:cs typeface="Arial" panose="020B0604020202020204" pitchFamily="34" charset="0"/>
              </a:rPr>
              <a:t>Romantically Attracted</a:t>
            </a:r>
            <a:r>
              <a:rPr lang="en-US" sz="2800" dirty="0">
                <a:latin typeface="Calibri" panose="020F0502020204030204" pitchFamily="34" charset="0"/>
                <a:cs typeface="Arial" panose="020B0604020202020204" pitchFamily="34" charset="0"/>
              </a:rPr>
              <a:t> – </a:t>
            </a:r>
            <a:r>
              <a:rPr lang="en-US" sz="2800" dirty="0" smtClean="0">
                <a:latin typeface="Calibri" panose="020F0502020204030204" pitchFamily="34" charset="0"/>
                <a:cs typeface="Arial" panose="020B0604020202020204" pitchFamily="34" charset="0"/>
              </a:rPr>
              <a:t>males</a:t>
            </a:r>
            <a:r>
              <a:rPr lang="en-US" sz="2800" dirty="0">
                <a:latin typeface="Calibri" panose="020F0502020204030204" pitchFamily="34" charset="0"/>
                <a:cs typeface="Arial" panose="020B0604020202020204" pitchFamily="34" charset="0"/>
              </a:rPr>
              <a:t>, females, both, neither.</a:t>
            </a:r>
          </a:p>
        </p:txBody>
      </p:sp>
      <p:sp>
        <p:nvSpPr>
          <p:cNvPr id="5" name="TextBox 4"/>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6</a:t>
            </a:r>
            <a:endParaRPr lang="en-US" sz="2800" dirty="0">
              <a:solidFill>
                <a:srgbClr val="00B050"/>
              </a:solidFill>
            </a:endParaRPr>
          </a:p>
        </p:txBody>
      </p:sp>
    </p:spTree>
    <p:extLst>
      <p:ext uri="{BB962C8B-B14F-4D97-AF65-F5344CB8AC3E}">
        <p14:creationId xmlns:p14="http://schemas.microsoft.com/office/powerpoint/2010/main" val="14473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28601"/>
            <a:ext cx="11430000" cy="685799"/>
          </a:xfrm>
        </p:spPr>
        <p:txBody>
          <a:bodyPr>
            <a:normAutofit fontScale="90000"/>
          </a:bodyPr>
          <a:lstStyle/>
          <a:p>
            <a:r>
              <a:rPr lang="en-US" b="1" dirty="0"/>
              <a:t>GENDER TERMS</a:t>
            </a:r>
          </a:p>
        </p:txBody>
      </p:sp>
      <p:sp>
        <p:nvSpPr>
          <p:cNvPr id="5" name="Content Placeholder 4"/>
          <p:cNvSpPr>
            <a:spLocks noGrp="1"/>
          </p:cNvSpPr>
          <p:nvPr>
            <p:ph idx="1"/>
          </p:nvPr>
        </p:nvSpPr>
        <p:spPr>
          <a:xfrm>
            <a:off x="58835" y="914401"/>
            <a:ext cx="11767931" cy="5518298"/>
          </a:xfrm>
        </p:spPr>
        <p:txBody>
          <a:bodyPr>
            <a:normAutofit fontScale="85000" lnSpcReduction="20000"/>
          </a:bodyPr>
          <a:lstStyle/>
          <a:p>
            <a:r>
              <a:rPr lang="en-US" sz="2400" b="1" dirty="0"/>
              <a:t>Transgender</a:t>
            </a:r>
            <a:r>
              <a:rPr lang="en-US" sz="2400" dirty="0"/>
              <a:t> – gender identity differs from sex assigned at birth</a:t>
            </a:r>
          </a:p>
          <a:p>
            <a:endParaRPr lang="en-US" sz="2400" dirty="0"/>
          </a:p>
          <a:p>
            <a:r>
              <a:rPr lang="en-US" sz="2400" b="1" dirty="0"/>
              <a:t>Cisgender</a:t>
            </a:r>
            <a:r>
              <a:rPr lang="en-US" sz="2400" dirty="0"/>
              <a:t> – gender identity is same as sex assigned at birth</a:t>
            </a:r>
          </a:p>
          <a:p>
            <a:endParaRPr lang="en-US" sz="2400" dirty="0"/>
          </a:p>
          <a:p>
            <a:r>
              <a:rPr lang="en-US" sz="2400" b="1" dirty="0"/>
              <a:t>Transsexual</a:t>
            </a:r>
            <a:r>
              <a:rPr lang="en-US" sz="2400" dirty="0"/>
              <a:t> – usually associated with a medical transition from one binary gender </a:t>
            </a:r>
            <a:r>
              <a:rPr lang="en-US" sz="2400" dirty="0" smtClean="0"/>
              <a:t>to </a:t>
            </a:r>
            <a:r>
              <a:rPr lang="en-US" sz="2400" dirty="0"/>
              <a:t>another </a:t>
            </a:r>
            <a:r>
              <a:rPr lang="en-US" sz="2400" dirty="0" smtClean="0"/>
              <a:t>		   (</a:t>
            </a:r>
            <a:r>
              <a:rPr lang="en-US" sz="2400" dirty="0"/>
              <a:t>avoid usage, unless asked to use)</a:t>
            </a:r>
          </a:p>
          <a:p>
            <a:endParaRPr lang="en-US" sz="2400" dirty="0"/>
          </a:p>
          <a:p>
            <a:r>
              <a:rPr lang="en-US" sz="2400" b="1" dirty="0" err="1"/>
              <a:t>Agender</a:t>
            </a:r>
            <a:r>
              <a:rPr lang="en-US" sz="2400" dirty="0"/>
              <a:t> – absence of or neutral experience of gender</a:t>
            </a:r>
          </a:p>
          <a:p>
            <a:endParaRPr lang="en-US" sz="2400" dirty="0"/>
          </a:p>
          <a:p>
            <a:r>
              <a:rPr lang="en-US" sz="2400" b="1" dirty="0" err="1"/>
              <a:t>Bigender</a:t>
            </a:r>
            <a:r>
              <a:rPr lang="en-US" sz="2400" dirty="0"/>
              <a:t> – simultaneously experiencing two or more genders</a:t>
            </a:r>
          </a:p>
          <a:p>
            <a:endParaRPr lang="en-US" sz="2400" dirty="0"/>
          </a:p>
          <a:p>
            <a:r>
              <a:rPr lang="en-US" sz="2400" b="1" dirty="0"/>
              <a:t>Gender Fluid </a:t>
            </a:r>
            <a:r>
              <a:rPr lang="en-US" sz="2400" dirty="0"/>
              <a:t>– identity that </a:t>
            </a:r>
            <a:r>
              <a:rPr lang="en-US" sz="2400" dirty="0" smtClean="0"/>
              <a:t>fluctuates </a:t>
            </a:r>
            <a:r>
              <a:rPr lang="en-US" sz="2400" dirty="0"/>
              <a:t>over time </a:t>
            </a:r>
          </a:p>
          <a:p>
            <a:endParaRPr lang="en-US" sz="2400" dirty="0"/>
          </a:p>
          <a:p>
            <a:r>
              <a:rPr lang="en-US" sz="2400" b="1" dirty="0"/>
              <a:t>Gender Queer </a:t>
            </a:r>
            <a:r>
              <a:rPr lang="en-US" sz="2400" dirty="0"/>
              <a:t>– outside or in between the binaries of male and female </a:t>
            </a:r>
          </a:p>
          <a:p>
            <a:endParaRPr lang="en-US" sz="2400" dirty="0"/>
          </a:p>
          <a:p>
            <a:r>
              <a:rPr lang="en-US" sz="2400" b="1" dirty="0"/>
              <a:t>Two Spirit </a:t>
            </a:r>
            <a:r>
              <a:rPr lang="en-US" sz="2400" dirty="0"/>
              <a:t>– used by some indigenous communities to denote a sacred complexity to </a:t>
            </a:r>
            <a:r>
              <a:rPr lang="en-US" sz="2400" dirty="0" smtClean="0"/>
              <a:t>a 			person’s gender identity </a:t>
            </a:r>
            <a:r>
              <a:rPr lang="en-US" sz="2400" dirty="0"/>
              <a:t>and/or expression</a:t>
            </a:r>
            <a:endParaRPr lang="en-US" sz="2400" b="1" dirty="0"/>
          </a:p>
        </p:txBody>
      </p:sp>
      <p:sp>
        <p:nvSpPr>
          <p:cNvPr id="4" name="TextBox 3"/>
          <p:cNvSpPr txBox="1"/>
          <p:nvPr/>
        </p:nvSpPr>
        <p:spPr>
          <a:xfrm>
            <a:off x="10506271" y="6334780"/>
            <a:ext cx="2691414" cy="523220"/>
          </a:xfrm>
          <a:prstGeom prst="rect">
            <a:avLst/>
          </a:prstGeom>
          <a:noFill/>
        </p:spPr>
        <p:txBody>
          <a:bodyPr wrap="square" rtlCol="0">
            <a:spAutoFit/>
          </a:bodyPr>
          <a:lstStyle/>
          <a:p>
            <a:r>
              <a:rPr lang="en-US" sz="2800" dirty="0" smtClean="0">
                <a:solidFill>
                  <a:srgbClr val="00B050"/>
                </a:solidFill>
              </a:rPr>
              <a:t>Slide # 7</a:t>
            </a:r>
            <a:endParaRPr lang="en-US" sz="2800" dirty="0">
              <a:solidFill>
                <a:srgbClr val="00B050"/>
              </a:solidFill>
            </a:endParaRPr>
          </a:p>
        </p:txBody>
      </p:sp>
    </p:spTree>
    <p:extLst>
      <p:ext uri="{BB962C8B-B14F-4D97-AF65-F5344CB8AC3E}">
        <p14:creationId xmlns:p14="http://schemas.microsoft.com/office/powerpoint/2010/main" val="349057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1000"/>
                                        <p:tgtEl>
                                          <p:spTgt spid="5">
                                            <p:txEl>
                                              <p:pRg st="8" end="8"/>
                                            </p:txEl>
                                          </p:spTgt>
                                        </p:tgtEl>
                                      </p:cBhvr>
                                    </p:animEffect>
                                    <p:anim calcmode="lin" valueType="num">
                                      <p:cBhvr>
                                        <p:cTn id="36"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fade">
                                      <p:cBhvr>
                                        <p:cTn id="42" dur="1000"/>
                                        <p:tgtEl>
                                          <p:spTgt spid="5">
                                            <p:txEl>
                                              <p:pRg st="10" end="10"/>
                                            </p:txEl>
                                          </p:spTgt>
                                        </p:tgtEl>
                                      </p:cBhvr>
                                    </p:animEffect>
                                    <p:anim calcmode="lin" valueType="num">
                                      <p:cBhvr>
                                        <p:cTn id="43"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12" end="12"/>
                                            </p:txEl>
                                          </p:spTgt>
                                        </p:tgtEl>
                                        <p:attrNameLst>
                                          <p:attrName>style.visibility</p:attrName>
                                        </p:attrNameLst>
                                      </p:cBhvr>
                                      <p:to>
                                        <p:strVal val="visible"/>
                                      </p:to>
                                    </p:set>
                                    <p:animEffect transition="in" filter="fade">
                                      <p:cBhvr>
                                        <p:cTn id="49" dur="1000"/>
                                        <p:tgtEl>
                                          <p:spTgt spid="5">
                                            <p:txEl>
                                              <p:pRg st="12" end="12"/>
                                            </p:txEl>
                                          </p:spTgt>
                                        </p:tgtEl>
                                      </p:cBhvr>
                                    </p:animEffect>
                                    <p:anim calcmode="lin" valueType="num">
                                      <p:cBhvr>
                                        <p:cTn id="50"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14" end="14"/>
                                            </p:txEl>
                                          </p:spTgt>
                                        </p:tgtEl>
                                        <p:attrNameLst>
                                          <p:attrName>style.visibility</p:attrName>
                                        </p:attrNameLst>
                                      </p:cBhvr>
                                      <p:to>
                                        <p:strVal val="visible"/>
                                      </p:to>
                                    </p:set>
                                    <p:animEffect transition="in" filter="fade">
                                      <p:cBhvr>
                                        <p:cTn id="56" dur="1000"/>
                                        <p:tgtEl>
                                          <p:spTgt spid="5">
                                            <p:txEl>
                                              <p:pRg st="14" end="14"/>
                                            </p:txEl>
                                          </p:spTgt>
                                        </p:tgtEl>
                                      </p:cBhvr>
                                    </p:animEffect>
                                    <p:anim calcmode="lin" valueType="num">
                                      <p:cBhvr>
                                        <p:cTn id="57"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anford Corporate">
  <a:themeElements>
    <a:clrScheme name="Sanford Color Palette">
      <a:dk1>
        <a:sysClr val="windowText" lastClr="000000"/>
      </a:dk1>
      <a:lt1>
        <a:sysClr val="window" lastClr="FFFFFF"/>
      </a:lt1>
      <a:dk2>
        <a:srgbClr val="04315C"/>
      </a:dk2>
      <a:lt2>
        <a:srgbClr val="519DDA"/>
      </a:lt2>
      <a:accent1>
        <a:srgbClr val="519DDA"/>
      </a:accent1>
      <a:accent2>
        <a:srgbClr val="610112"/>
      </a:accent2>
      <a:accent3>
        <a:srgbClr val="FDB846"/>
      </a:accent3>
      <a:accent4>
        <a:srgbClr val="C7AA78"/>
      </a:accent4>
      <a:accent5>
        <a:srgbClr val="9B938D"/>
      </a:accent5>
      <a:accent6>
        <a:srgbClr val="DBEAF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A14297376A5646ACBC692B04C05D68" ma:contentTypeVersion="15" ma:contentTypeDescription="Create a new document." ma:contentTypeScope="" ma:versionID="78aab6d42acdc6d4986804012c6032f5">
  <xsd:schema xmlns:xsd="http://www.w3.org/2001/XMLSchema" xmlns:xs="http://www.w3.org/2001/XMLSchema" xmlns:p="http://schemas.microsoft.com/office/2006/metadata/properties" xmlns:ns3="4b75e377-c621-4f27-aced-7142b1a768ec" xmlns:ns4="e5ceae76-325c-4370-875f-5b3912f7eea6" targetNamespace="http://schemas.microsoft.com/office/2006/metadata/properties" ma:root="true" ma:fieldsID="0574ee9b856594426067b86422942237" ns3:_="" ns4:_="">
    <xsd:import namespace="4b75e377-c621-4f27-aced-7142b1a768ec"/>
    <xsd:import namespace="e5ceae76-325c-4370-875f-5b3912f7eea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ObjectDetectorVersions" minOccurs="0"/>
                <xsd:element ref="ns3:MediaServiceSearchPropertie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5e377-c621-4f27-aced-7142b1a768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_activity" ma:index="14" nillable="true" ma:displayName="_activity" ma:hidden="true" ma:internalName="_activity">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ceae76-325c-4370-875f-5b3912f7eea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b75e377-c621-4f27-aced-7142b1a768ec" xsi:nil="true"/>
  </documentManagement>
</p:properties>
</file>

<file path=customXml/itemProps1.xml><?xml version="1.0" encoding="utf-8"?>
<ds:datastoreItem xmlns:ds="http://schemas.openxmlformats.org/officeDocument/2006/customXml" ds:itemID="{E21A39FD-2366-4C6E-9122-4C2B12934D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75e377-c621-4f27-aced-7142b1a768ec"/>
    <ds:schemaRef ds:uri="e5ceae76-325c-4370-875f-5b3912f7ee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397C59-A1E3-4620-B0EF-7998009ED16B}">
  <ds:schemaRefs>
    <ds:schemaRef ds:uri="http://schemas.microsoft.com/sharepoint/v3/contenttype/forms"/>
  </ds:schemaRefs>
</ds:datastoreItem>
</file>

<file path=customXml/itemProps3.xml><?xml version="1.0" encoding="utf-8"?>
<ds:datastoreItem xmlns:ds="http://schemas.openxmlformats.org/officeDocument/2006/customXml" ds:itemID="{03D4BAD0-B136-4398-BE93-7041009C6BB4}">
  <ds:schemaRefs>
    <ds:schemaRef ds:uri="http://purl.org/dc/terms/"/>
    <ds:schemaRef ds:uri="http://schemas.openxmlformats.org/package/2006/metadata/core-properties"/>
    <ds:schemaRef ds:uri="http://purl.org/dc/dcmitype/"/>
    <ds:schemaRef ds:uri="http://purl.org/dc/elements/1.1/"/>
    <ds:schemaRef ds:uri="http://schemas.microsoft.com/office/2006/documentManagement/types"/>
    <ds:schemaRef ds:uri="4b75e377-c621-4f27-aced-7142b1a768ec"/>
    <ds:schemaRef ds:uri="http://schemas.microsoft.com/office/infopath/2007/PartnerControls"/>
    <ds:schemaRef ds:uri="e5ceae76-325c-4370-875f-5b3912f7eea6"/>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Sanford Corporate.thmx</Template>
  <TotalTime>360</TotalTime>
  <Words>4207</Words>
  <Application>Microsoft Office PowerPoint</Application>
  <PresentationFormat>Widescreen</PresentationFormat>
  <Paragraphs>606</Paragraphs>
  <Slides>61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Calibri</vt:lpstr>
      <vt:lpstr>Roboto</vt:lpstr>
      <vt:lpstr>Times New Roman</vt:lpstr>
      <vt:lpstr>Wingdings</vt:lpstr>
      <vt:lpstr>Sanford Corporate</vt:lpstr>
      <vt:lpstr>Mental Health in The Gender Diverse Community</vt:lpstr>
      <vt:lpstr>THANK YOU!!</vt:lpstr>
      <vt:lpstr>BACKGROUND</vt:lpstr>
      <vt:lpstr>OBJECTIVES</vt:lpstr>
      <vt:lpstr>Personal Exercise</vt:lpstr>
      <vt:lpstr>GENDER TERMS</vt:lpstr>
      <vt:lpstr>UMBRELLA TERMS FOR GENDER</vt:lpstr>
      <vt:lpstr>GENDER and Sexual Orientation</vt:lpstr>
      <vt:lpstr>GENDER TERMS</vt:lpstr>
      <vt:lpstr>The Gender Universe</vt:lpstr>
      <vt:lpstr>PowerPoint Presentation</vt:lpstr>
      <vt:lpstr>WHAT WE KNOW</vt:lpstr>
      <vt:lpstr>Important Gender Health Care Concepts</vt:lpstr>
      <vt:lpstr>People know their identities, and we need to affirm them as they evolve.</vt:lpstr>
      <vt:lpstr> Minority Stress Theory</vt:lpstr>
      <vt:lpstr>Identities are not diagnoses</vt:lpstr>
      <vt:lpstr>We all have a role in this.</vt:lpstr>
      <vt:lpstr>PowerPoint Presentation</vt:lpstr>
      <vt:lpstr>No single treatment path for  treatment of gender dysphoria.</vt:lpstr>
      <vt:lpstr>GENDER DYSPHORIA IN ADULTHOOD AND ADOLESCENCE (DSM-V)</vt:lpstr>
      <vt:lpstr>GENDER DYSPHORIA AT A GLANCE</vt:lpstr>
      <vt:lpstr>Co-morbidity with Gender Dysphoria</vt:lpstr>
      <vt:lpstr>Suicidality and Transgender Youth</vt:lpstr>
      <vt:lpstr>Tasks of Psychotherapy for Youth</vt:lpstr>
      <vt:lpstr>What to do for gender non-conforming child and family?</vt:lpstr>
      <vt:lpstr>Gender Identity Milestones</vt:lpstr>
      <vt:lpstr>Initial Understanding of Gender Different from Birth Assignment</vt:lpstr>
      <vt:lpstr>First Thoughts of Gender</vt:lpstr>
      <vt:lpstr>First Recognized Might Be Transgender</vt:lpstr>
      <vt:lpstr>First Disclosures to Others</vt:lpstr>
      <vt:lpstr>Changing Gender Expression</vt:lpstr>
      <vt:lpstr>What are some of the ways gender diversity comes into our office?</vt:lpstr>
      <vt:lpstr>Trajectory for Those Coming Out as Children</vt:lpstr>
      <vt:lpstr>Trajectory for Adolescent Coming Out in Adolescence</vt:lpstr>
      <vt:lpstr>Differences between Trans Boys and Girls</vt:lpstr>
      <vt:lpstr>HB1254 in North Dakota</vt:lpstr>
      <vt:lpstr>DISPELLING MYTHS ABOUT GENDER AFFIRMING CARE</vt:lpstr>
      <vt:lpstr>Messages for families learning about child with diversity</vt:lpstr>
      <vt:lpstr>What if a young person is requesting medical care?</vt:lpstr>
      <vt:lpstr>PowerPoint Presentation</vt:lpstr>
      <vt:lpstr>PowerPoint Presentation</vt:lpstr>
      <vt:lpstr>Quick Tour of Gender Affirming Procedures</vt:lpstr>
      <vt:lpstr>Affirming Practices </vt:lpstr>
      <vt:lpstr>Medical Care For Gender Dysphoria</vt:lpstr>
      <vt:lpstr>PowerPoint Presentation</vt:lpstr>
      <vt:lpstr>Quick Tour of Procedures</vt:lpstr>
      <vt:lpstr>Masculinizing Hormone Treatment</vt:lpstr>
      <vt:lpstr>Feminizing Hormone Treatment</vt:lpstr>
      <vt:lpstr>Challenges for Youth Care</vt:lpstr>
      <vt:lpstr>Challenges for Youth Care</vt:lpstr>
      <vt:lpstr>ADOLESCENT ASSESSMENTS ADDRESS THE FOLLOWING QUESTIONS:</vt:lpstr>
      <vt:lpstr>Why is the evidence base so confusing?</vt:lpstr>
      <vt:lpstr>CARE IS MOST LIKELY TO BE HELPFUL WHEN</vt:lpstr>
      <vt:lpstr>MAJOR TAKE HOME IDEAS</vt:lpstr>
      <vt:lpstr>Case Example (composite) </vt:lpstr>
      <vt:lpstr>Mendel</vt:lpstr>
      <vt:lpstr>What are you curious about in conceptualizing this case? What are some ways to support this adolescent and family?</vt:lpstr>
      <vt:lpstr>KEY REFERENCES</vt:lpstr>
      <vt:lpstr>KEY REFERENCES</vt:lpstr>
      <vt:lpstr>KEY RESOURCES (Families)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Sietsema Rob</dc:creator>
  <cp:lastModifiedBy>Sturgill,Danial</cp:lastModifiedBy>
  <cp:revision>298</cp:revision>
  <cp:lastPrinted>2023-04-13T17:01:44Z</cp:lastPrinted>
  <dcterms:created xsi:type="dcterms:W3CDTF">2015-08-13T16:10:24Z</dcterms:created>
  <dcterms:modified xsi:type="dcterms:W3CDTF">2024-04-11T16:41:33Z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0x01010005A14297376A5646ACBC692B04C05D68</vt:lpwstr>
  </property>
</Properties>
</file>